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92" r:id="rId2"/>
    <p:sldId id="464" r:id="rId3"/>
    <p:sldId id="463" r:id="rId4"/>
    <p:sldId id="497" r:id="rId5"/>
    <p:sldId id="498" r:id="rId6"/>
    <p:sldId id="478" r:id="rId7"/>
    <p:sldId id="479" r:id="rId8"/>
    <p:sldId id="466" r:id="rId9"/>
    <p:sldId id="481" r:id="rId10"/>
    <p:sldId id="499" r:id="rId11"/>
    <p:sldId id="480" r:id="rId12"/>
    <p:sldId id="471" r:id="rId13"/>
    <p:sldId id="500" r:id="rId14"/>
    <p:sldId id="472" r:id="rId15"/>
    <p:sldId id="483" r:id="rId16"/>
    <p:sldId id="485" r:id="rId17"/>
    <p:sldId id="501" r:id="rId18"/>
    <p:sldId id="473" r:id="rId19"/>
    <p:sldId id="503" r:id="rId20"/>
    <p:sldId id="470" r:id="rId21"/>
    <p:sldId id="502" r:id="rId22"/>
    <p:sldId id="504" r:id="rId23"/>
    <p:sldId id="486" r:id="rId24"/>
    <p:sldId id="474" r:id="rId25"/>
    <p:sldId id="505" r:id="rId26"/>
    <p:sldId id="475" r:id="rId27"/>
    <p:sldId id="487" r:id="rId28"/>
    <p:sldId id="476" r:id="rId29"/>
  </p:sldIdLst>
  <p:sldSz cx="12192000" cy="6858000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0DC"/>
    <a:srgbClr val="F4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268" autoAdjust="0"/>
  </p:normalViewPr>
  <p:slideViewPr>
    <p:cSldViewPr snapToGrid="0">
      <p:cViewPr varScale="1">
        <p:scale>
          <a:sx n="82" d="100"/>
          <a:sy n="82" d="100"/>
        </p:scale>
        <p:origin x="165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401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28F691-6B79-6501-DD6F-7533A90F5F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7D60A-2658-B4D8-9068-E5F014FF9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C4FC0-342D-4B8B-AD5C-83DCAAF3BBCD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FED03-D866-0567-CEE7-592FC7083E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2F71F-F97D-CED6-EF57-9AC9079757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C20365-117F-430D-9385-079208EFA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97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068E60-8800-4D8F-A953-FB7D1E287A23}" type="datetimeFigureOut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6A7CC-1A66-497E-B384-338B92C801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12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Afternoon respected Professor, lab senior, and my lab mates. I am Lila Rana.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and I'm pleased to be here today to present my seminar on </a:t>
            </a:r>
            <a:r>
              <a:rPr lang="en-US" sz="1200" dirty="0"/>
              <a:t>Indoor Fingerprinting Based on Deep Neural Networks and Random Forests with Calibrated Wi-Fi RTT.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Today, I’ll share with you the results of my research work which explores the improvements in position estimation in RTT for indoor positioning systems.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50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49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With a dataset at hand, it was necessary to preprocess and filter the data to ensure its accuracy and usefulness. In this part of my presentation, I'll share with you the steps I took to preprocess and filter the data, including Outlier removal and Kalman Filter.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77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0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94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38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727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60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42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782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02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679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362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37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666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1145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conclusion, my research on this topic has yielded some findings, which have important implications for Indoor positioning. I'm excited to share these findings with you all today.</a:t>
            </a:r>
          </a:p>
          <a:p>
            <a:endParaRPr lang="en-US" altLang="ko-K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355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Before I wrap up my presentation, I'd like to acknowledge the sources that informed my research. I'll be sharing a list of references at the end of my presentation, which includes the academic papers and other resources that helped me to develop my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8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41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Before diving into the specifics of my research, I'd like to provide some context on the theoretical background of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RTT. Understanding the underlying principles of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is essential for understanding the research findings I'll be sharing today. (t4 − t1) represents the estimated round trip time including the processing time at the mobile device while the term (t3 − t2) represents the processing time at the mobile device.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3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0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73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91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order to conduct my research on this, I collected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RTT by using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Wifi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Mesh Router and a smartphone.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75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D6A7CC-1A66-497E-B384-338B92C801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49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BBAF02-FA48-4F6B-8846-E1246C37E7C1}"/>
              </a:ext>
            </a:extLst>
          </p:cNvPr>
          <p:cNvCxnSpPr>
            <a:cxnSpLocks/>
          </p:cNvCxnSpPr>
          <p:nvPr userDrawn="1"/>
        </p:nvCxnSpPr>
        <p:spPr>
          <a:xfrm>
            <a:off x="0" y="3495163"/>
            <a:ext cx="12192000" cy="0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40005" dist="22860" dir="5400000" algn="ctr" rotWithShape="0">
              <a:schemeClr val="tx1">
                <a:alpha val="35000"/>
              </a:scheme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D53C05FD-B496-45B8-98C0-C0240A3F3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7753" y="2014008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sz="2800" b="1">
                <a:solidFill>
                  <a:srgbClr val="4A5561"/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Main Title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749ED934-DD94-4001-9E55-798E856E91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72090" y="5129180"/>
            <a:ext cx="7058025" cy="43204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500" b="1" baseline="0">
                <a:solidFill>
                  <a:srgbClr val="0B223C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Journal or conference name and year</a:t>
            </a:r>
            <a:endParaRPr lang="ko-KR" altLang="en-US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BD463248-FDD0-4F31-9916-E2119DD90B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72091" y="4676348"/>
            <a:ext cx="7058025" cy="43204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500" b="1" baseline="0">
                <a:solidFill>
                  <a:srgbClr val="0B223C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Affiliation</a:t>
            </a:r>
            <a:endParaRPr lang="ko-KR" altLang="en-US" dirty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AFBF0E55-E0A0-4362-B312-EE6E34977F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72090" y="3799245"/>
            <a:ext cx="7058025" cy="73050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 b="1" baseline="0">
                <a:solidFill>
                  <a:srgbClr val="0B223C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Sub Title</a:t>
            </a:r>
            <a:endParaRPr lang="ko-KR" altLang="en-US" dirty="0"/>
          </a:p>
        </p:txBody>
      </p:sp>
      <p:pic>
        <p:nvPicPr>
          <p:cNvPr id="3" name="그림 2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3CC55EEC-DBCD-4484-9289-7685733AAC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48" y="290744"/>
            <a:ext cx="3195032" cy="484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06A8C6-7ED7-4739-96D5-54DEB2F3BDF2}"/>
              </a:ext>
            </a:extLst>
          </p:cNvPr>
          <p:cNvSpPr txBox="1"/>
          <p:nvPr userDrawn="1"/>
        </p:nvSpPr>
        <p:spPr>
          <a:xfrm>
            <a:off x="6189955" y="6367596"/>
            <a:ext cx="5568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800" b="1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  <a:cs typeface="맑은 고딕"/>
              </a:rPr>
              <a:t>Intelligent Mobility Lab</a:t>
            </a:r>
            <a:endParaRPr lang="en-US" altLang="ko-KR" sz="1800" b="1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EF5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5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2E404C-0936-4542-8627-95C7552C65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EFF7DC-0C90-49D2-AF4E-B070ED427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47D020-B95F-449C-8C70-C88A938E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F6CA9-0340-4ABD-9062-123DA3A8D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B2C60E-BC5F-42B5-BAB7-B6C91B7D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23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C994A5E-9CF5-4B30-A5A5-D91D47F0E32B}"/>
              </a:ext>
            </a:extLst>
          </p:cNvPr>
          <p:cNvSpPr/>
          <p:nvPr userDrawn="1"/>
        </p:nvSpPr>
        <p:spPr>
          <a:xfrm>
            <a:off x="0" y="963135"/>
            <a:ext cx="12192000" cy="96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FA94BE-A2E2-43EE-ADF7-666377AEF52F}"/>
              </a:ext>
            </a:extLst>
          </p:cNvPr>
          <p:cNvSpPr/>
          <p:nvPr userDrawn="1"/>
        </p:nvSpPr>
        <p:spPr>
          <a:xfrm>
            <a:off x="0" y="963136"/>
            <a:ext cx="5135893" cy="96009"/>
          </a:xfrm>
          <a:prstGeom prst="rect">
            <a:avLst/>
          </a:prstGeom>
          <a:solidFill>
            <a:srgbClr val="EF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400">
              <a:solidFill>
                <a:srgbClr val="EF504F"/>
              </a:solidFill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78C00ECF-61FB-4D1C-8CC0-303982CD14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>
            <a:lvl1pPr>
              <a:defRPr sz="2800" b="1"/>
            </a:lvl1pPr>
          </a:lstStyle>
          <a:p>
            <a:endParaRPr lang="ko-KR" altLang="en-US" sz="3200" dirty="0"/>
          </a:p>
        </p:txBody>
      </p:sp>
      <p:sp>
        <p:nvSpPr>
          <p:cNvPr id="12" name="내용 개체 틀 6">
            <a:extLst>
              <a:ext uri="{FF2B5EF4-FFF2-40B4-BE49-F238E27FC236}">
                <a16:creationId xmlns:a16="http://schemas.microsoft.com/office/drawing/2014/main" id="{B712A6AE-BD21-464C-89EE-88AD93DDCBEE}"/>
              </a:ext>
            </a:extLst>
          </p:cNvPr>
          <p:cNvSpPr txBox="1">
            <a:spLocks/>
          </p:cNvSpPr>
          <p:nvPr userDrawn="1"/>
        </p:nvSpPr>
        <p:spPr>
          <a:xfrm>
            <a:off x="457200" y="1188720"/>
            <a:ext cx="11163300" cy="1914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endParaRPr lang="ko-KR" altLang="en-US" sz="2100" dirty="0"/>
          </a:p>
        </p:txBody>
      </p:sp>
      <p:sp>
        <p:nvSpPr>
          <p:cNvPr id="15" name="부제목 10">
            <a:extLst>
              <a:ext uri="{FF2B5EF4-FFF2-40B4-BE49-F238E27FC236}">
                <a16:creationId xmlns:a16="http://schemas.microsoft.com/office/drawing/2014/main" id="{BF32339B-A0E5-4471-9CCD-E464D5D9DA86}"/>
              </a:ext>
            </a:extLst>
          </p:cNvPr>
          <p:cNvSpPr txBox="1">
            <a:spLocks/>
          </p:cNvSpPr>
          <p:nvPr userDrawn="1"/>
        </p:nvSpPr>
        <p:spPr>
          <a:xfrm>
            <a:off x="139700" y="1316487"/>
            <a:ext cx="11017986" cy="1150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7E850E40-9B11-4936-8DA1-2576D44FF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9" y="6211779"/>
            <a:ext cx="1078992" cy="432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73DBA4-3358-412B-90FF-1E2435CD113F}"/>
              </a:ext>
            </a:extLst>
          </p:cNvPr>
          <p:cNvSpPr txBox="1"/>
          <p:nvPr userDrawn="1"/>
        </p:nvSpPr>
        <p:spPr>
          <a:xfrm>
            <a:off x="8844741" y="6367596"/>
            <a:ext cx="2913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800" b="1" dirty="0">
                <a:ln w="9525"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EF504F"/>
                </a:solidFill>
                <a:cs typeface="맑은 고딕"/>
              </a:rPr>
              <a:t>Intelligent Mobility Lab</a:t>
            </a:r>
            <a:endParaRPr lang="en-US" altLang="ko-KR" sz="1800" b="1" dirty="0">
              <a:ln w="9525"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EF504F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D4E684-9115-4461-A3BB-E88F890996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4314" y="1421021"/>
            <a:ext cx="9842500" cy="4584700"/>
          </a:xfrm>
        </p:spPr>
        <p:txBody>
          <a:bodyPr>
            <a:normAutofit/>
          </a:bodyPr>
          <a:lstStyle>
            <a:lvl1pPr marL="228600" indent="-228600">
              <a:buClr>
                <a:srgbClr val="C00000"/>
              </a:buClr>
              <a:buFont typeface="Wingdings" panose="05000000000000000000" pitchFamily="2" charset="2"/>
              <a:buChar char="§"/>
              <a:defRPr sz="2400"/>
            </a:lvl1pPr>
            <a:lvl2pPr marL="685800" indent="-228600">
              <a:buClr>
                <a:srgbClr val="C0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C0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C0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C00000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DFAC16F3-46B3-42DF-9C08-38EC2CFB8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2794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C00000"/>
                </a:solidFill>
              </a:defRPr>
            </a:lvl1pPr>
          </a:lstStyle>
          <a:p>
            <a:fld id="{C7EBBCEB-2D73-4663-B13B-7979299FFA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58A52-11D9-4C0F-9D5B-0EF21A74C044}"/>
              </a:ext>
            </a:extLst>
          </p:cNvPr>
          <p:cNvSpPr txBox="1"/>
          <p:nvPr userDrawn="1"/>
        </p:nvSpPr>
        <p:spPr>
          <a:xfrm>
            <a:off x="6143102" y="6321035"/>
            <a:ext cx="64839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/ 27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3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7640D-FCFA-4E51-8924-F0D44ACA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D933F-4191-4EE8-BACD-7661F2C41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9076E6-992A-4C01-AAE7-E1BE8518C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0F639-045E-4C73-B833-62B7F202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1054D1-722A-4EAA-B32D-237E7F30D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44EDEB-C71F-4E7F-9B13-14758F46C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0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AF10B-6E23-4C9F-984C-EDAF1F8B9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2AC61-4FE2-4B0D-A993-3D12E17BD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058EBB-C95F-44CD-9A49-1B96B557A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9746EE-E32F-4C5F-9BB8-7796BF058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43A386-5F42-4279-AEEE-35644360F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300675-1B22-45A6-A1D4-09B224E86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140BF5-83FA-4C8B-98DA-E2505C0C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B6E1DB-6B52-4A75-9AC9-5DEE73D8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4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5FF96-D7AE-42C6-BB4A-EC925EC3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1866A-41F6-4B09-A886-FECB3682B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71ED84-35EF-46BD-BF2F-C94909C1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28CAD7-82C7-432C-82B4-9BC2C855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85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D78617-E059-4FA6-97DC-0488E931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3F9AA6-B202-46B4-97E1-FE3C4C9E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4FBBD-F5F4-441D-B4E5-3DDFEE8A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990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B54E2-14E7-4452-8C2A-B67229C6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23EA3-F664-4AD7-9388-EDFAEE2C5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809852-9031-48AD-B826-22DD1DE56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8E831C-2340-48E6-8A52-E843A4077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45AEAB-2C9D-43F2-9228-ECEAEDF9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DF89FA-DF3F-439B-9A44-92CFD28CD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ADD1-A884-472C-8DDC-25ED7DA3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55DFF2-1614-4B07-825A-D0FC9D36B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5BFD2-06C3-4F3B-B926-F5560ADCD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8AC11E-C9DE-4FA1-ADA6-E1614564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605125-F3F8-4882-92ED-D578EE2A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3061C1-499D-4B1D-A188-81680086F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15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E611F-73D0-49AE-B5C1-80A5A313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A2C4D8-4BCE-4B73-A51E-CCA9FC64A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A8001-29B4-43CB-939E-DF7B877D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CEC4E-D8F4-49DD-9A0F-1DED525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8F0C24-1529-457D-849F-52A0B294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9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972A56-1FB3-446A-8B2A-860BB482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CA0AFA-85F3-44F0-A414-A4CEE4A85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F7DD47-4634-4D28-925D-E5B0D727D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67AFC1-70BC-45B6-8779-EA91EC27B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7B23A-AD46-4183-8201-AB9984163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BBCEB-2D73-4663-B13B-7979299FFA3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3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PerCom45495.2020.9127363" TargetMode="External"/><Relationship Id="rId3" Type="http://schemas.openxmlformats.org/officeDocument/2006/relationships/hyperlink" Target="https://doi.org/10.1109/ACCESS.2019.2957753" TargetMode="External"/><Relationship Id="rId7" Type="http://schemas.openxmlformats.org/officeDocument/2006/relationships/hyperlink" Target="https://doi.org/10.1109/MDM55031.2022.0008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9/JSEN.2021.3119234" TargetMode="External"/><Relationship Id="rId5" Type="http://schemas.openxmlformats.org/officeDocument/2006/relationships/hyperlink" Target="https://doi.org/10.1109/ICTC52510.2021.9620218" TargetMode="External"/><Relationship Id="rId4" Type="http://schemas.openxmlformats.org/officeDocument/2006/relationships/hyperlink" Target="https://doi.org/10.1109/ICCES48766.2020.9137922" TargetMode="External"/><Relationship Id="rId9" Type="http://schemas.openxmlformats.org/officeDocument/2006/relationships/hyperlink" Target="https://doi.org/10.3390/s21082769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fif"/><Relationship Id="rId4" Type="http://schemas.openxmlformats.org/officeDocument/2006/relationships/hyperlink" Target="https://www.wired.it/mobile/smartphone/2018/05/10/smartphone-scaricare-android-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fif"/><Relationship Id="rId5" Type="http://schemas.openxmlformats.org/officeDocument/2006/relationships/hyperlink" Target="https://www.wired.it/mobile/smartphone/2018/05/10/smartphone-scaricare-android-p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124BF-3B92-4B24-BDCB-C193B558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58" y="1080748"/>
            <a:ext cx="10281684" cy="2258823"/>
          </a:xfrm>
        </p:spPr>
        <p:txBody>
          <a:bodyPr>
            <a:normAutofit/>
          </a:bodyPr>
          <a:lstStyle/>
          <a:p>
            <a:r>
              <a:rPr lang="en-US" sz="3600" dirty="0"/>
              <a:t>“Indoor Fingerprinting Based on Deep Neural Network and Random Forest with Calibrated Wi-Fi RTT "</a:t>
            </a:r>
            <a:endParaRPr lang="en-US" altLang="ko-KR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BEBDF3-52EE-4281-8ED5-1AEE9306AF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29DC5-F367-4C64-A58F-65477459A1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96415" y="5345204"/>
            <a:ext cx="7058025" cy="432048"/>
          </a:xfrm>
        </p:spPr>
        <p:txBody>
          <a:bodyPr>
            <a:normAutofit/>
          </a:bodyPr>
          <a:lstStyle/>
          <a:p>
            <a:r>
              <a:rPr lang="en-US" altLang="ko-KR" dirty="0"/>
              <a:t>2023.05.01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D7CB01-1505-4529-9AE8-3725A02A72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3434" y="3870858"/>
            <a:ext cx="7303989" cy="1425913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Kyungpook National University</a:t>
            </a:r>
          </a:p>
          <a:p>
            <a:r>
              <a:rPr lang="en-US" altLang="ko-KR" dirty="0"/>
              <a:t>School of Electronic and Electrical Engineering </a:t>
            </a:r>
          </a:p>
          <a:p>
            <a:r>
              <a:rPr lang="en-US" altLang="ko-KR" dirty="0"/>
              <a:t>Lila Rana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223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Wi-Fi RTT Data Acquisition (contd.)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" name="Picture 7" descr="A picture containing floor, table, indoor, furniture&#10;&#10;Description automatically generated">
            <a:extLst>
              <a:ext uri="{FF2B5EF4-FFF2-40B4-BE49-F238E27FC236}">
                <a16:creationId xmlns:a16="http://schemas.microsoft.com/office/drawing/2014/main" id="{86EC8B95-9863-75F9-3A13-A61872FDB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3" y="1196765"/>
            <a:ext cx="3817977" cy="4464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C5A87-1F54-41C0-5E41-A1C57387B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30" y="1196765"/>
            <a:ext cx="6530147" cy="4464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98E20-0E84-9FAD-17BC-1A1738E8681C}"/>
              </a:ext>
            </a:extLst>
          </p:cNvPr>
          <p:cNvSpPr txBox="1"/>
          <p:nvPr/>
        </p:nvSpPr>
        <p:spPr>
          <a:xfrm>
            <a:off x="3353877" y="5855659"/>
            <a:ext cx="6056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Figure: Real Experiment Environment</a:t>
            </a:r>
          </a:p>
        </p:txBody>
      </p:sp>
    </p:spTree>
    <p:extLst>
      <p:ext uri="{BB962C8B-B14F-4D97-AF65-F5344CB8AC3E}">
        <p14:creationId xmlns:p14="http://schemas.microsoft.com/office/powerpoint/2010/main" val="337390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Wi-Fi RTT Data Acquisition (contd.)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D152AF0-D423-470D-C8E8-1A79309ED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82475"/>
              </p:ext>
            </p:extLst>
          </p:nvPr>
        </p:nvGraphicFramePr>
        <p:xfrm>
          <a:off x="3034668" y="4381327"/>
          <a:ext cx="7408171" cy="1652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4038">
                  <a:extLst>
                    <a:ext uri="{9D8B030D-6E8A-4147-A177-3AD203B41FA5}">
                      <a16:colId xmlns:a16="http://schemas.microsoft.com/office/drawing/2014/main" val="1263543124"/>
                    </a:ext>
                  </a:extLst>
                </a:gridCol>
                <a:gridCol w="4724133">
                  <a:extLst>
                    <a:ext uri="{9D8B030D-6E8A-4147-A177-3AD203B41FA5}">
                      <a16:colId xmlns:a16="http://schemas.microsoft.com/office/drawing/2014/main" val="712048128"/>
                    </a:ext>
                  </a:extLst>
                </a:gridCol>
              </a:tblGrid>
              <a:tr h="5027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Device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Chipset/ Wi-Fi Standard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695056"/>
                  </a:ext>
                </a:extLst>
              </a:tr>
              <a:tr h="5097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Pixel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Snapdragon 835 Android 11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97978"/>
                  </a:ext>
                </a:extLst>
              </a:tr>
              <a:tr h="6071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Google Nest </a:t>
                      </a:r>
                      <a:r>
                        <a:rPr lang="en-US" dirty="0" err="1"/>
                        <a:t>WiFi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AC2200 4*4  MUMIMO Wi-Fi Dual band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(2.4 GHz/5 GHZ)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60204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7CFBC8-31D4-DC86-67C5-8C5E14C2E050}"/>
              </a:ext>
            </a:extLst>
          </p:cNvPr>
          <p:cNvSpPr txBox="1"/>
          <p:nvPr/>
        </p:nvSpPr>
        <p:spPr>
          <a:xfrm>
            <a:off x="3689868" y="6033989"/>
            <a:ext cx="60977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Figure: Used device specifications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93185390-C4B3-0A71-2B18-E694CE5419B8}"/>
              </a:ext>
            </a:extLst>
          </p:cNvPr>
          <p:cNvSpPr txBox="1">
            <a:spLocks/>
          </p:cNvSpPr>
          <p:nvPr/>
        </p:nvSpPr>
        <p:spPr>
          <a:xfrm>
            <a:off x="734631" y="1356611"/>
            <a:ext cx="11078142" cy="33323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en-US" sz="2600" dirty="0"/>
              <a:t>Each dataset included a timestamp, RTT range, RSS, standard deviation, and     the number of successful RTT measurements.</a:t>
            </a:r>
          </a:p>
          <a:p>
            <a:pPr lvl="1" algn="just"/>
            <a:endParaRPr lang="en-US" sz="2600" dirty="0"/>
          </a:p>
          <a:p>
            <a:pPr lvl="1" algn="just"/>
            <a:r>
              <a:rPr lang="en-US" sz="2600" dirty="0"/>
              <a:t>Used an Android application named </a:t>
            </a:r>
            <a:r>
              <a:rPr lang="en-US" sz="2600" dirty="0" err="1"/>
              <a:t>WifiRttScan</a:t>
            </a:r>
            <a:r>
              <a:rPr lang="en-US" sz="2600" dirty="0"/>
              <a:t> developed by Google to send ranging re-quests and collect the ranging results.</a:t>
            </a:r>
          </a:p>
          <a:p>
            <a:pPr lvl="1" algn="just"/>
            <a:endParaRPr lang="en-US" sz="2600" dirty="0"/>
          </a:p>
          <a:p>
            <a:pPr lvl="1" algn="just"/>
            <a:r>
              <a:rPr lang="en-US" sz="2600" dirty="0"/>
              <a:t>All tests were conducted on a desktop computer with an Intel i3-12100 CPU    running at 3.30 GHz and 16 GB of installed memory.</a:t>
            </a:r>
          </a:p>
          <a:p>
            <a:pPr lvl="1" algn="just"/>
            <a:endParaRPr lang="en-US" sz="2600" dirty="0"/>
          </a:p>
          <a:p>
            <a:pPr lvl="1" algn="just"/>
            <a:r>
              <a:rPr lang="en-US" sz="2600" dirty="0"/>
              <a:t>Our proposed method was implemented using Python 3.10.10 and TensorFlow 2.11.0</a:t>
            </a:r>
          </a:p>
          <a:p>
            <a:pPr lvl="1"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942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Data Preprocessing</a:t>
            </a:r>
            <a:endParaRPr lang="ko-KR" altLang="en-US" sz="2800" b="1" dirty="0">
              <a:latin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텍스트 개체 틀 2">
                <a:extLst>
                  <a:ext uri="{FF2B5EF4-FFF2-40B4-BE49-F238E27FC236}">
                    <a16:creationId xmlns:a16="http://schemas.microsoft.com/office/drawing/2014/main" id="{B7C5CF78-48EC-4BE5-B00F-D971FEBDB35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517868" y="1365238"/>
                <a:ext cx="11294904" cy="4914232"/>
              </a:xfrm>
            </p:spPr>
            <p:txBody>
              <a:bodyPr>
                <a:normAutofit/>
              </a:bodyPr>
              <a:lstStyle/>
              <a:p>
                <a:pPr lvl="1" algn="just"/>
                <a:r>
                  <a:rPr lang="en-US" altLang="ko-KR" sz="2400" dirty="0"/>
                  <a:t>After calibrating the </a:t>
                </a:r>
                <a:r>
                  <a:rPr lang="en-US" altLang="ko-KR" sz="2400" dirty="0" err="1"/>
                  <a:t>WiFi</a:t>
                </a:r>
                <a:r>
                  <a:rPr lang="en-US" altLang="ko-KR" sz="2400" dirty="0"/>
                  <a:t> FTM,</a:t>
                </a:r>
                <a:r>
                  <a:rPr lang="en-US" sz="2400" dirty="0"/>
                  <a:t> calibrated </a:t>
                </a:r>
                <a:r>
                  <a:rPr lang="en-US" sz="2400" dirty="0" err="1"/>
                  <a:t>WiFi</a:t>
                </a:r>
                <a:r>
                  <a:rPr lang="en-US" sz="2400" dirty="0"/>
                  <a:t> FTM and variance are used in the fingerprinting database construction process.</a:t>
                </a:r>
              </a:p>
              <a:p>
                <a:pPr marL="457200" lvl="1" indent="0" algn="just">
                  <a:buNone/>
                </a:pPr>
                <a:endParaRPr lang="en-US" altLang="ko-KR" sz="2400" dirty="0"/>
              </a:p>
              <a:p>
                <a:pPr lvl="1" algn="just"/>
                <a:r>
                  <a:rPr lang="en-US" sz="2400" dirty="0"/>
                  <a:t>To create environment feature vector </a:t>
                </a:r>
                <a:r>
                  <a:rPr lang="en-US" sz="2400" dirty="0" err="1"/>
                  <a:t>Vn</a:t>
                </a:r>
                <a:r>
                  <a:rPr lang="en-US" sz="2400" dirty="0"/>
                  <a:t> at the n-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reference point.</a:t>
                </a:r>
              </a:p>
              <a:p>
                <a:pPr marL="457200" lvl="1" indent="0" algn="just">
                  <a:buNone/>
                </a:pPr>
                <a:r>
                  <a:rPr lang="en-US" sz="2600" dirty="0"/>
                  <a:t>                    </a:t>
                </a:r>
                <a:r>
                  <a:rPr lang="en-US" sz="2600" i="1" dirty="0" err="1"/>
                  <a:t>V</a:t>
                </a:r>
                <a:r>
                  <a:rPr lang="en-US" sz="2600" i="1" baseline="-25000" dirty="0" err="1"/>
                  <a:t>n</a:t>
                </a:r>
                <a:r>
                  <a:rPr lang="en-US" sz="2600" i="1" dirty="0"/>
                  <a:t>=[d</a:t>
                </a:r>
                <a:r>
                  <a:rPr lang="en-US" sz="2600" i="1" baseline="-25000" dirty="0"/>
                  <a:t>n,1</a:t>
                </a:r>
                <a:r>
                  <a:rPr lang="en-US" sz="2600" i="1" dirty="0"/>
                  <a:t>, </a:t>
                </a:r>
                <a:r>
                  <a:rPr lang="el-GR" sz="2600" i="1" dirty="0"/>
                  <a:t>σ</a:t>
                </a:r>
                <a:r>
                  <a:rPr lang="en-US" sz="2600" i="1" baseline="-25000" dirty="0"/>
                  <a:t>n,1</a:t>
                </a:r>
                <a:r>
                  <a:rPr lang="en-US" sz="2600" i="1" dirty="0"/>
                  <a:t>, d</a:t>
                </a:r>
                <a:r>
                  <a:rPr lang="en-US" sz="2600" i="1" baseline="-25000" dirty="0"/>
                  <a:t>n,2</a:t>
                </a:r>
                <a:r>
                  <a:rPr lang="en-US" sz="2600" i="1" dirty="0"/>
                  <a:t>, </a:t>
                </a:r>
                <a:r>
                  <a:rPr lang="el-GR" sz="2600" i="1" dirty="0"/>
                  <a:t>σ</a:t>
                </a:r>
                <a:r>
                  <a:rPr lang="en-US" sz="2600" i="1" baseline="-25000" dirty="0"/>
                  <a:t>n,2</a:t>
                </a:r>
                <a:r>
                  <a:rPr lang="en-US" sz="2600" i="1" dirty="0"/>
                  <a:t>,...........</a:t>
                </a:r>
                <a:r>
                  <a:rPr lang="en-US" sz="2600" i="1" dirty="0" err="1"/>
                  <a:t>d</a:t>
                </a:r>
                <a:r>
                  <a:rPr lang="en-US" sz="2600" i="1" baseline="-25000" dirty="0" err="1"/>
                  <a:t>n,m</a:t>
                </a:r>
                <a:r>
                  <a:rPr lang="en-US" sz="2600" i="1" dirty="0"/>
                  <a:t>, </a:t>
                </a:r>
                <a:r>
                  <a:rPr lang="el-GR" sz="2600" i="1" dirty="0"/>
                  <a:t>σ</a:t>
                </a:r>
                <a:r>
                  <a:rPr lang="en-US" sz="2600" i="1" baseline="-25000" dirty="0" err="1"/>
                  <a:t>n,m</a:t>
                </a:r>
                <a:r>
                  <a:rPr lang="en-US" sz="2600" i="1" baseline="-25000" dirty="0"/>
                  <a:t> </a:t>
                </a:r>
                <a:r>
                  <a:rPr lang="en-US" sz="2600" i="1" dirty="0"/>
                  <a:t>]  </a:t>
                </a:r>
              </a:p>
              <a:p>
                <a:pPr marL="457200" lvl="1" indent="0" algn="just">
                  <a:buNone/>
                </a:pPr>
                <a:r>
                  <a:rPr lang="en-US" sz="2600" dirty="0"/>
                  <a:t>where </a:t>
                </a:r>
                <a:r>
                  <a:rPr lang="en-US" sz="2600" i="1" dirty="0" err="1"/>
                  <a:t>d</a:t>
                </a:r>
                <a:r>
                  <a:rPr lang="en-US" sz="2600" i="1" baseline="-25000" dirty="0" err="1"/>
                  <a:t>n,m</a:t>
                </a:r>
                <a:r>
                  <a:rPr lang="en-US" sz="2600" i="1" baseline="-25000" dirty="0"/>
                  <a:t> </a:t>
                </a:r>
                <a:r>
                  <a:rPr lang="en-US" sz="2600" dirty="0"/>
                  <a:t>and </a:t>
                </a:r>
                <a:r>
                  <a:rPr lang="en-US" sz="2600" i="1" dirty="0" err="1"/>
                  <a:t>σ</a:t>
                </a:r>
                <a:r>
                  <a:rPr lang="en-US" sz="2600" i="1" baseline="-25000" dirty="0" err="1"/>
                  <a:t>n,m</a:t>
                </a:r>
                <a:r>
                  <a:rPr lang="en-US" sz="2600" baseline="-25000" dirty="0"/>
                  <a:t> </a:t>
                </a:r>
                <a:r>
                  <a:rPr lang="en-US" sz="2600" dirty="0"/>
                  <a:t>are the </a:t>
                </a:r>
                <a:r>
                  <a:rPr lang="en-US" sz="2400" dirty="0"/>
                  <a:t>respective average and variance of the </a:t>
                </a:r>
                <a:r>
                  <a:rPr lang="en-US" sz="2400" dirty="0" err="1"/>
                  <a:t>calibra</a:t>
                </a:r>
                <a:r>
                  <a:rPr lang="en-US" sz="2400" dirty="0"/>
                  <a:t>-ted FTM distance measurements at the n-</a:t>
                </a:r>
                <a:r>
                  <a:rPr lang="en-US" sz="2400" dirty="0" err="1"/>
                  <a:t>th</a:t>
                </a:r>
                <a:r>
                  <a:rPr lang="en-US" sz="2400" dirty="0"/>
                  <a:t> reference point for </a:t>
                </a:r>
                <a:r>
                  <a:rPr lang="en-US" sz="2400" i="1" dirty="0"/>
                  <a:t>d= 1,2,3..m</a:t>
                </a:r>
              </a:p>
              <a:p>
                <a:pPr marL="457200" lvl="1" indent="0" algn="just">
                  <a:buNone/>
                </a:pPr>
                <a:endParaRPr lang="en-US" sz="2400" i="1" dirty="0"/>
              </a:p>
              <a:p>
                <a:pPr lvl="1" algn="just"/>
                <a:r>
                  <a:rPr lang="en-US" sz="2400" dirty="0"/>
                  <a:t>Final standardized input feature vector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  <m:r>
                          <a:rPr lang="en-US" sz="240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𝑠𝑑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457200" lvl="1" indent="0" algn="just">
                  <a:buNone/>
                </a:pPr>
                <a:r>
                  <a:rPr lang="en-US" sz="2400" dirty="0"/>
                  <a:t> where </a:t>
                </a:r>
                <a:r>
                  <a:rPr lang="en-US" sz="2400" i="1" dirty="0"/>
                  <a:t>μ</a:t>
                </a:r>
                <a:r>
                  <a:rPr lang="en-US" sz="2400" dirty="0"/>
                  <a:t> and </a:t>
                </a:r>
                <a:r>
                  <a:rPr lang="en-US" sz="2400" i="1" dirty="0" err="1"/>
                  <a:t>sd</a:t>
                </a:r>
                <a:r>
                  <a:rPr lang="en-US" sz="2400" dirty="0"/>
                  <a:t> are each input data feature’s mean and standard</a:t>
                </a:r>
                <a:br>
                  <a:rPr lang="en-US" sz="2400" dirty="0"/>
                </a:br>
                <a:r>
                  <a:rPr lang="en-US" sz="2400" dirty="0"/>
                  <a:t>deviation</a:t>
                </a:r>
              </a:p>
              <a:p>
                <a:pPr lvl="1" algn="just"/>
                <a:endParaRPr lang="en-US" sz="2400" dirty="0"/>
              </a:p>
              <a:p>
                <a:pPr marL="457200" lvl="1" indent="0" algn="just">
                  <a:buNone/>
                </a:pPr>
                <a:endParaRPr lang="en-US" sz="2400" dirty="0"/>
              </a:p>
              <a:p>
                <a:pPr marL="457200" lvl="1" indent="0" algn="just">
                  <a:buNone/>
                </a:pPr>
                <a:endParaRPr lang="en-US" sz="2400" i="1" dirty="0"/>
              </a:p>
              <a:p>
                <a:pPr lvl="1"/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20" name="텍스트 개체 틀 2">
                <a:extLst>
                  <a:ext uri="{FF2B5EF4-FFF2-40B4-BE49-F238E27FC236}">
                    <a16:creationId xmlns:a16="http://schemas.microsoft.com/office/drawing/2014/main" id="{B7C5CF78-48EC-4BE5-B00F-D971FEBDB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517868" y="1365238"/>
                <a:ext cx="11294904" cy="4914232"/>
              </a:xfrm>
              <a:blipFill>
                <a:blip r:embed="rId3"/>
                <a:stretch>
                  <a:fillRect t="-1737" r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018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Proposed Model Architecture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7" name="Picture 6" descr="Diagram">
            <a:extLst>
              <a:ext uri="{FF2B5EF4-FFF2-40B4-BE49-F238E27FC236}">
                <a16:creationId xmlns:a16="http://schemas.microsoft.com/office/drawing/2014/main" id="{76DAFAE7-26D6-0790-587B-89CC9CDC8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498" y="1060490"/>
            <a:ext cx="8901224" cy="5006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DC8BB-6544-EE29-C613-8A0932B2147F}"/>
              </a:ext>
            </a:extLst>
          </p:cNvPr>
          <p:cNvSpPr txBox="1"/>
          <p:nvPr/>
        </p:nvSpPr>
        <p:spPr>
          <a:xfrm>
            <a:off x="4085439" y="6007100"/>
            <a:ext cx="41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Figure: Proposed model architecture </a:t>
            </a:r>
          </a:p>
        </p:txBody>
      </p:sp>
    </p:spTree>
    <p:extLst>
      <p:ext uri="{BB962C8B-B14F-4D97-AF65-F5344CB8AC3E}">
        <p14:creationId xmlns:p14="http://schemas.microsoft.com/office/powerpoint/2010/main" val="515483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DNN Model Training</a:t>
            </a:r>
            <a:endParaRPr lang="ko-KR" altLang="en-US" sz="2800" b="1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8400" y="1422400"/>
            <a:ext cx="9842500" cy="4584700"/>
          </a:xfrm>
        </p:spPr>
        <p:txBody>
          <a:bodyPr/>
          <a:lstStyle/>
          <a:p>
            <a:pPr algn="just"/>
            <a:r>
              <a:rPr lang="en-US" altLang="ko-KR" dirty="0"/>
              <a:t>DNN </a:t>
            </a:r>
            <a:r>
              <a:rPr lang="en-US" dirty="0"/>
              <a:t>consists of input, hidden, and output layers. </a:t>
            </a:r>
          </a:p>
          <a:p>
            <a:pPr algn="just"/>
            <a:r>
              <a:rPr lang="en-US" altLang="ko-KR" dirty="0"/>
              <a:t>After preprocessing and calibration with the proper offset value, the input dataset vector is divided the data into a train: test sets in 0.7:0.3. for training the DNN model</a:t>
            </a:r>
          </a:p>
          <a:p>
            <a:pPr algn="just"/>
            <a:r>
              <a:rPr lang="en-US" altLang="ko-KR" dirty="0"/>
              <a:t>It gives two output for the x-axis and y-axis after training the model.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58A3CB-D8CB-6474-B7E4-405BA67608E5}"/>
              </a:ext>
            </a:extLst>
          </p:cNvPr>
          <p:cNvGrpSpPr/>
          <p:nvPr/>
        </p:nvGrpSpPr>
        <p:grpSpPr>
          <a:xfrm>
            <a:off x="4076036" y="3547346"/>
            <a:ext cx="4136786" cy="2736753"/>
            <a:chOff x="4076036" y="3547346"/>
            <a:chExt cx="4136786" cy="2736753"/>
          </a:xfrm>
        </p:grpSpPr>
        <p:pic>
          <p:nvPicPr>
            <p:cNvPr id="1030" name="Picture 6" descr="Artificial Neural Network Neuron - Apa Itu Neural Networks ...">
              <a:extLst>
                <a:ext uri="{FF2B5EF4-FFF2-40B4-BE49-F238E27FC236}">
                  <a16:creationId xmlns:a16="http://schemas.microsoft.com/office/drawing/2014/main" id="{AA147FEB-205B-2D8B-E5A6-2C45E6C16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036" y="3547346"/>
              <a:ext cx="4039926" cy="2366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8B93C29-3B1E-5B69-7737-488939E13992}"/>
                </a:ext>
              </a:extLst>
            </p:cNvPr>
            <p:cNvSpPr txBox="1"/>
            <p:nvPr/>
          </p:nvSpPr>
          <p:spPr>
            <a:xfrm>
              <a:off x="4085439" y="6007100"/>
              <a:ext cx="41273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Figure: DNN model architecture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03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DNN Model Training(Contd.)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31D2E-0B54-A6EB-4DD4-1071FC0C1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4314" y="1329645"/>
            <a:ext cx="9842500" cy="4584700"/>
          </a:xfrm>
        </p:spPr>
        <p:txBody>
          <a:bodyPr/>
          <a:lstStyle/>
          <a:p>
            <a:r>
              <a:rPr lang="en-US" dirty="0"/>
              <a:t>Used parameters and values in DNN training are listed in the table below.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FE52D9-5810-D45D-0A07-5EAC1848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14" y="2037799"/>
            <a:ext cx="9842500" cy="42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Random Forest Algorithm training 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2A950-D4E5-44EF-F584-AF047B004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630" y="1431653"/>
            <a:ext cx="6429568" cy="44154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After training the DNN model, we train the Random forest algorithm.</a:t>
            </a:r>
          </a:p>
          <a:p>
            <a:endParaRPr lang="en-US" dirty="0"/>
          </a:p>
          <a:p>
            <a:r>
              <a:rPr lang="en-US" dirty="0"/>
              <a:t>It is a collection of decision trees.</a:t>
            </a:r>
          </a:p>
          <a:p>
            <a:endParaRPr lang="en-US" dirty="0"/>
          </a:p>
          <a:p>
            <a:r>
              <a:rPr lang="en-US" dirty="0"/>
              <a:t>The trees are trained independently, and   their predictions are combined through a majority vote or average.</a:t>
            </a:r>
          </a:p>
          <a:p>
            <a:endParaRPr lang="en-US" dirty="0"/>
          </a:p>
          <a:p>
            <a:r>
              <a:rPr lang="en-US" dirty="0"/>
              <a:t>It takes less training time and runs </a:t>
            </a:r>
            <a:r>
              <a:rPr lang="en-US" dirty="0" err="1"/>
              <a:t>efficie-ntly</a:t>
            </a:r>
            <a:r>
              <a:rPr lang="en-US" dirty="0"/>
              <a:t> with larger datasets.</a:t>
            </a:r>
          </a:p>
          <a:p>
            <a:endParaRPr lang="en-US" dirty="0"/>
          </a:p>
        </p:txBody>
      </p:sp>
      <p:pic>
        <p:nvPicPr>
          <p:cNvPr id="1026" name="Picture 2" descr="Random Forest (Easily Explained). (With Python implementation in depth ...">
            <a:extLst>
              <a:ext uri="{FF2B5EF4-FFF2-40B4-BE49-F238E27FC236}">
                <a16:creationId xmlns:a16="http://schemas.microsoft.com/office/drawing/2014/main" id="{9F600303-C64C-D9F9-DE55-C022895C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019" y="1789336"/>
            <a:ext cx="5036288" cy="354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568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Random Forest Algorithm training (contd.) 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2A950-D4E5-44EF-F584-AF047B004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630" y="1136650"/>
            <a:ext cx="10566416" cy="45847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maximum depth of trees and the number of features used per tree are </a:t>
            </a:r>
            <a:r>
              <a:rPr lang="en-US" dirty="0" err="1"/>
              <a:t>tu-ned</a:t>
            </a:r>
            <a:r>
              <a:rPr lang="en-US" dirty="0"/>
              <a:t> using </a:t>
            </a:r>
            <a:r>
              <a:rPr lang="en-US" i="1" dirty="0" err="1"/>
              <a:t>GridSearchCV</a:t>
            </a:r>
            <a:r>
              <a:rPr lang="en-US" i="1" dirty="0"/>
              <a:t>.</a:t>
            </a:r>
          </a:p>
          <a:p>
            <a:endParaRPr lang="en-US" dirty="0"/>
          </a:p>
          <a:p>
            <a:r>
              <a:rPr lang="en-US" dirty="0"/>
              <a:t>Cross validation value was set to 5 to prevent overfitting in the training time. </a:t>
            </a:r>
          </a:p>
          <a:p>
            <a:endParaRPr lang="en-US" dirty="0"/>
          </a:p>
          <a:p>
            <a:r>
              <a:rPr lang="en-US" dirty="0"/>
              <a:t>Best parameters used for Random Forest training are:</a:t>
            </a:r>
          </a:p>
          <a:p>
            <a:pPr marL="0" indent="0">
              <a:buNone/>
            </a:pPr>
            <a:r>
              <a:rPr lang="en-US" dirty="0"/>
              <a:t>              n-estimators=50, maximum depth= 200.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Trained Random Forest algorithm results for best hyperparameters: MSE=0.268883 RMSE=0.518540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0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Result and Analysis</a:t>
            </a:r>
            <a:endParaRPr lang="ko-KR" altLang="en-US" sz="2800" b="1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6382" y="1340277"/>
            <a:ext cx="10026814" cy="4584700"/>
          </a:xfrm>
        </p:spPr>
        <p:txBody>
          <a:bodyPr/>
          <a:lstStyle/>
          <a:p>
            <a:r>
              <a:rPr lang="en-US" altLang="ko-KR" dirty="0"/>
              <a:t>DNN learning Loss using calibrated Wi-Fi FTM and standard deviation training dataset.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93B33FC-08B8-0259-28BC-E111A4B5A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263" y="2010394"/>
            <a:ext cx="5244583" cy="4091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90D80A-576B-A794-0127-7D8B724E7774}"/>
              </a:ext>
            </a:extLst>
          </p:cNvPr>
          <p:cNvSpPr txBox="1"/>
          <p:nvPr/>
        </p:nvSpPr>
        <p:spPr>
          <a:xfrm>
            <a:off x="4219741" y="6052348"/>
            <a:ext cx="471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Figure: DNN model loss plot with n epochs</a:t>
            </a:r>
          </a:p>
        </p:txBody>
      </p:sp>
    </p:spTree>
    <p:extLst>
      <p:ext uri="{BB962C8B-B14F-4D97-AF65-F5344CB8AC3E}">
        <p14:creationId xmlns:p14="http://schemas.microsoft.com/office/powerpoint/2010/main" val="394336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Result and Analysis (contd.)</a:t>
            </a:r>
            <a:endParaRPr lang="ko-KR" altLang="en-US" sz="2800" b="1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8400" y="1329645"/>
            <a:ext cx="10026814" cy="4584700"/>
          </a:xfrm>
        </p:spPr>
        <p:txBody>
          <a:bodyPr/>
          <a:lstStyle/>
          <a:p>
            <a:r>
              <a:rPr lang="en-US" altLang="ko-KR" dirty="0"/>
              <a:t>After training, trained the DNN output  random forest and KNN regression model.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1E10195-EF55-E537-4C0F-48162783B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787242"/>
            <a:ext cx="4802349" cy="375441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6E741F5-3B7E-8640-0842-098B94424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19" y="1787242"/>
            <a:ext cx="4802349" cy="3853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4DC8E2-ED2C-1EC6-B7DC-6BE0FC6317BA}"/>
              </a:ext>
            </a:extLst>
          </p:cNvPr>
          <p:cNvSpPr txBox="1"/>
          <p:nvPr/>
        </p:nvSpPr>
        <p:spPr>
          <a:xfrm>
            <a:off x="1257177" y="5541655"/>
            <a:ext cx="471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Figure: Random Forest model ‘s performance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9DA2AD-287F-2CA6-14DA-34B22CE82FC4}"/>
              </a:ext>
            </a:extLst>
          </p:cNvPr>
          <p:cNvSpPr txBox="1"/>
          <p:nvPr/>
        </p:nvSpPr>
        <p:spPr>
          <a:xfrm>
            <a:off x="6737088" y="5541655"/>
            <a:ext cx="471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Figure: KNN model’s performance with different K values</a:t>
            </a:r>
          </a:p>
        </p:txBody>
      </p:sp>
    </p:spTree>
    <p:extLst>
      <p:ext uri="{BB962C8B-B14F-4D97-AF65-F5344CB8AC3E}">
        <p14:creationId xmlns:p14="http://schemas.microsoft.com/office/powerpoint/2010/main" val="218430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Contents</a:t>
            </a:r>
            <a:endParaRPr lang="ko-KR" altLang="en-US" sz="2800" b="1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4750" y="1271609"/>
            <a:ext cx="9842500" cy="45847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Theoretical Background</a:t>
            </a:r>
          </a:p>
          <a:p>
            <a:r>
              <a:rPr lang="en-US" altLang="ko-KR" dirty="0"/>
              <a:t>Wi-Fi RTT Data Acquisition</a:t>
            </a:r>
          </a:p>
          <a:p>
            <a:r>
              <a:rPr lang="en-US" altLang="ko-KR" dirty="0"/>
              <a:t>Data Preprocessing</a:t>
            </a:r>
          </a:p>
          <a:p>
            <a:r>
              <a:rPr lang="en-US" altLang="ko-KR" dirty="0"/>
              <a:t>Proposed Model Architecture</a:t>
            </a:r>
          </a:p>
          <a:p>
            <a:r>
              <a:rPr lang="en-US" altLang="ko-KR" dirty="0"/>
              <a:t>DNN Model Training</a:t>
            </a:r>
          </a:p>
          <a:p>
            <a:r>
              <a:rPr lang="en-US" altLang="ko-KR" dirty="0"/>
              <a:t>Random Forest Algorithm Training</a:t>
            </a:r>
          </a:p>
          <a:p>
            <a:r>
              <a:rPr lang="en-US" altLang="ko-KR" dirty="0"/>
              <a:t>Result and Analysis</a:t>
            </a:r>
          </a:p>
          <a:p>
            <a:r>
              <a:rPr lang="en-US" altLang="ko-KR" dirty="0"/>
              <a:t>Conclusion </a:t>
            </a:r>
          </a:p>
          <a:p>
            <a:r>
              <a:rPr lang="en-US" altLang="ko-KR" dirty="0"/>
              <a:t>References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D4131A-6123-4D0C-834B-FB8F8864F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2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Result and Analysis (contd.)</a:t>
            </a:r>
            <a:endParaRPr lang="ko-KR" altLang="en-US" sz="28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EC13FB6-62BE-BCEE-7968-24744BC47F84}"/>
              </a:ext>
            </a:extLst>
          </p:cNvPr>
          <p:cNvSpPr txBox="1">
            <a:spLocks/>
          </p:cNvSpPr>
          <p:nvPr/>
        </p:nvSpPr>
        <p:spPr>
          <a:xfrm>
            <a:off x="734630" y="1420357"/>
            <a:ext cx="11035339" cy="4578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first tested the 30% data of the training dataset in the trained model.</a:t>
            </a:r>
          </a:p>
          <a:p>
            <a:endParaRPr lang="en-US" dirty="0"/>
          </a:p>
          <a:p>
            <a:r>
              <a:rPr lang="en-US" dirty="0"/>
              <a:t>To evaluate the accuracy of the trained model, we collected test data in two ways.</a:t>
            </a:r>
          </a:p>
          <a:p>
            <a:endParaRPr lang="en-US" dirty="0"/>
          </a:p>
          <a:p>
            <a:r>
              <a:rPr lang="en-US" dirty="0"/>
              <a:t>Firstly, we collected data from each reference point(36) on the same day as the training data. </a:t>
            </a:r>
          </a:p>
          <a:p>
            <a:endParaRPr lang="en-US" dirty="0"/>
          </a:p>
          <a:p>
            <a:r>
              <a:rPr lang="en-US" dirty="0"/>
              <a:t>Secondly, we evaluated the trained model’s performance on random </a:t>
            </a:r>
            <a:r>
              <a:rPr lang="en-US" dirty="0" err="1"/>
              <a:t>unkn</a:t>
            </a:r>
            <a:r>
              <a:rPr lang="en-US" dirty="0"/>
              <a:t>-own points in a cross-day scenario. There were more noises of human mov-</a:t>
            </a:r>
            <a:r>
              <a:rPr lang="en-US" dirty="0" err="1"/>
              <a:t>ment</a:t>
            </a:r>
            <a:r>
              <a:rPr lang="en-US" dirty="0"/>
              <a:t> than in the first case when reading the data.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6924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Result and Analysis (contd.)</a:t>
            </a:r>
            <a:endParaRPr lang="ko-KR" altLang="en-US" sz="28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A9BF7AD-C0DA-04CC-52E3-E2E7B7470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15" y="1328837"/>
            <a:ext cx="4957103" cy="42805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7B74D-085B-B61C-8B85-D1270204211D}"/>
              </a:ext>
            </a:extLst>
          </p:cNvPr>
          <p:cNvSpPr txBox="1"/>
          <p:nvPr/>
        </p:nvSpPr>
        <p:spPr>
          <a:xfrm>
            <a:off x="1407847" y="5667426"/>
            <a:ext cx="41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Figure: Testing in Reference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A1AE4-A556-13F5-D768-015F6FB1C3BE}"/>
              </a:ext>
            </a:extLst>
          </p:cNvPr>
          <p:cNvSpPr txBox="1"/>
          <p:nvPr/>
        </p:nvSpPr>
        <p:spPr>
          <a:xfrm>
            <a:off x="6877974" y="5625560"/>
            <a:ext cx="412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Figure: Testing other than Reference Points</a:t>
            </a: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F43CA67F-D274-F229-E2E9-FFC656D2C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0" y="1249605"/>
            <a:ext cx="4957103" cy="43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5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Result and Analysis (contd.)</a:t>
            </a:r>
            <a:endParaRPr lang="ko-KR" altLang="en-US" sz="28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FEC13FB6-62BE-BCEE-7968-24744BC47F84}"/>
              </a:ext>
            </a:extLst>
          </p:cNvPr>
          <p:cNvSpPr txBox="1">
            <a:spLocks/>
          </p:cNvSpPr>
          <p:nvPr/>
        </p:nvSpPr>
        <p:spPr>
          <a:xfrm>
            <a:off x="734630" y="1399091"/>
            <a:ext cx="11067510" cy="4578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Tried with different combinations, but DNN and Random forest combination have less error and higher robustness. </a:t>
            </a:r>
          </a:p>
          <a:p>
            <a:endParaRPr lang="en-US" dirty="0"/>
          </a:p>
          <a:p>
            <a:r>
              <a:rPr lang="en-US" dirty="0"/>
              <a:t>The distance error between the predicted and true positions can be seen in the above plot.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By seeing this plot, we can say that the Non-Line of Sight (NLOS) position  has a higher error than the Line of Sight (LOS) with access points.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40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B957340-C41A-C4C8-B213-5D6E92D65B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Result and Analysis (contd.)</a:t>
            </a:r>
            <a:endParaRPr lang="ko-KR" altLang="en-US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F85B3-AF05-DC42-DF8F-B54BD1267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682" y="1182640"/>
            <a:ext cx="10220636" cy="121790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9600" dirty="0"/>
              <a:t>Utilized the localization error's empirical cumulative distribution </a:t>
            </a:r>
            <a:r>
              <a:rPr lang="en-US" sz="9600" dirty="0" err="1"/>
              <a:t>funct</a:t>
            </a:r>
            <a:r>
              <a:rPr lang="en-US" sz="9600" dirty="0"/>
              <a:t>-ion (CDF).</a:t>
            </a:r>
          </a:p>
          <a:p>
            <a:pPr>
              <a:lnSpc>
                <a:spcPct val="110000"/>
              </a:lnSpc>
            </a:pPr>
            <a:r>
              <a:rPr lang="en-US" sz="9600" dirty="0"/>
              <a:t>The DNN and Random Forest hybrid models outperformed the other two, as the CDF plot below demonstrates. </a:t>
            </a:r>
          </a:p>
          <a:p>
            <a:endParaRPr lang="en-US" sz="9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165A0-6966-8C97-35C2-E51DCB5D6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27895-15F5-F063-30F9-9625ADF9A908}"/>
              </a:ext>
            </a:extLst>
          </p:cNvPr>
          <p:cNvSpPr txBox="1"/>
          <p:nvPr/>
        </p:nvSpPr>
        <p:spPr>
          <a:xfrm>
            <a:off x="8642504" y="2080644"/>
            <a:ext cx="1129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i="1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A31B6-D829-EAD5-E84C-796F4684C513}"/>
              </a:ext>
            </a:extLst>
          </p:cNvPr>
          <p:cNvSpPr txBox="1"/>
          <p:nvPr/>
        </p:nvSpPr>
        <p:spPr>
          <a:xfrm>
            <a:off x="7298462" y="5852054"/>
            <a:ext cx="4152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Figure: CDF of positioning error for the reference point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B28DB28-CA1C-FC9C-BE10-914FA1F05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02" y="2808006"/>
            <a:ext cx="4119873" cy="318254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DCFF307-D938-509B-982B-BE6C4EC36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445" y="2808006"/>
            <a:ext cx="4119873" cy="3138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1E810C-EFCE-C9FC-E78A-4ED9D16E0FF9}"/>
              </a:ext>
            </a:extLst>
          </p:cNvPr>
          <p:cNvSpPr txBox="1"/>
          <p:nvPr/>
        </p:nvSpPr>
        <p:spPr>
          <a:xfrm>
            <a:off x="1382428" y="5910305"/>
            <a:ext cx="471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Figure: CDF of positioning error for the non reference point</a:t>
            </a:r>
          </a:p>
        </p:txBody>
      </p:sp>
    </p:spTree>
    <p:extLst>
      <p:ext uri="{BB962C8B-B14F-4D97-AF65-F5344CB8AC3E}">
        <p14:creationId xmlns:p14="http://schemas.microsoft.com/office/powerpoint/2010/main" val="2306888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Result and Analysis (contd.)</a:t>
            </a:r>
            <a:endParaRPr lang="ko-KR" altLang="en-US" sz="28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DE084-289B-57B6-D5FC-F9E87D1FEC62}"/>
              </a:ext>
            </a:extLst>
          </p:cNvPr>
          <p:cNvSpPr txBox="1"/>
          <p:nvPr/>
        </p:nvSpPr>
        <p:spPr>
          <a:xfrm>
            <a:off x="3850503" y="3469281"/>
            <a:ext cx="561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Table: Performance table for testing point on non reference points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F90645-C186-61C1-B1DF-0C0A13781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513297"/>
              </p:ext>
            </p:extLst>
          </p:nvPr>
        </p:nvGraphicFramePr>
        <p:xfrm>
          <a:off x="874521" y="1393070"/>
          <a:ext cx="11133034" cy="2072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762">
                  <a:extLst>
                    <a:ext uri="{9D8B030D-6E8A-4147-A177-3AD203B41FA5}">
                      <a16:colId xmlns:a16="http://schemas.microsoft.com/office/drawing/2014/main" val="2587225023"/>
                    </a:ext>
                  </a:extLst>
                </a:gridCol>
                <a:gridCol w="1453451">
                  <a:extLst>
                    <a:ext uri="{9D8B030D-6E8A-4147-A177-3AD203B41FA5}">
                      <a16:colId xmlns:a16="http://schemas.microsoft.com/office/drawing/2014/main" val="1650004026"/>
                    </a:ext>
                  </a:extLst>
                </a:gridCol>
                <a:gridCol w="1063614">
                  <a:extLst>
                    <a:ext uri="{9D8B030D-6E8A-4147-A177-3AD203B41FA5}">
                      <a16:colId xmlns:a16="http://schemas.microsoft.com/office/drawing/2014/main" val="562262424"/>
                    </a:ext>
                  </a:extLst>
                </a:gridCol>
                <a:gridCol w="1333455">
                  <a:extLst>
                    <a:ext uri="{9D8B030D-6E8A-4147-A177-3AD203B41FA5}">
                      <a16:colId xmlns:a16="http://schemas.microsoft.com/office/drawing/2014/main" val="3501236790"/>
                    </a:ext>
                  </a:extLst>
                </a:gridCol>
                <a:gridCol w="1063614">
                  <a:extLst>
                    <a:ext uri="{9D8B030D-6E8A-4147-A177-3AD203B41FA5}">
                      <a16:colId xmlns:a16="http://schemas.microsoft.com/office/drawing/2014/main" val="2463726960"/>
                    </a:ext>
                  </a:extLst>
                </a:gridCol>
                <a:gridCol w="1333455">
                  <a:extLst>
                    <a:ext uri="{9D8B030D-6E8A-4147-A177-3AD203B41FA5}">
                      <a16:colId xmlns:a16="http://schemas.microsoft.com/office/drawing/2014/main" val="1178720776"/>
                    </a:ext>
                  </a:extLst>
                </a:gridCol>
                <a:gridCol w="1063614">
                  <a:extLst>
                    <a:ext uri="{9D8B030D-6E8A-4147-A177-3AD203B41FA5}">
                      <a16:colId xmlns:a16="http://schemas.microsoft.com/office/drawing/2014/main" val="2947757558"/>
                    </a:ext>
                  </a:extLst>
                </a:gridCol>
                <a:gridCol w="1333455">
                  <a:extLst>
                    <a:ext uri="{9D8B030D-6E8A-4147-A177-3AD203B41FA5}">
                      <a16:colId xmlns:a16="http://schemas.microsoft.com/office/drawing/2014/main" val="385285234"/>
                    </a:ext>
                  </a:extLst>
                </a:gridCol>
                <a:gridCol w="1063614">
                  <a:extLst>
                    <a:ext uri="{9D8B030D-6E8A-4147-A177-3AD203B41FA5}">
                      <a16:colId xmlns:a16="http://schemas.microsoft.com/office/drawing/2014/main" val="2682882884"/>
                    </a:ext>
                  </a:extLst>
                </a:gridCol>
              </a:tblGrid>
              <a:tr h="337187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MSE (m)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RMSE (m)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MAPE (%)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771722"/>
                  </a:ext>
                </a:extLst>
              </a:tr>
              <a:tr h="4283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Calibrated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Calibrated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Calibrated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Calibrated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24678"/>
                  </a:ext>
                </a:extLst>
              </a:tr>
              <a:tr h="422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04312"/>
                  </a:ext>
                </a:extLst>
              </a:tr>
              <a:tr h="4338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DNN+KNN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924383"/>
                  </a:ext>
                </a:extLst>
              </a:tr>
              <a:tr h="422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DNN+RF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64237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3EF1F19-4A5C-49E1-7171-CF908809E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91352"/>
              </p:ext>
            </p:extLst>
          </p:nvPr>
        </p:nvGraphicFramePr>
        <p:xfrm>
          <a:off x="874521" y="3888192"/>
          <a:ext cx="11133034" cy="2072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762">
                  <a:extLst>
                    <a:ext uri="{9D8B030D-6E8A-4147-A177-3AD203B41FA5}">
                      <a16:colId xmlns:a16="http://schemas.microsoft.com/office/drawing/2014/main" val="2587225023"/>
                    </a:ext>
                  </a:extLst>
                </a:gridCol>
                <a:gridCol w="1453451">
                  <a:extLst>
                    <a:ext uri="{9D8B030D-6E8A-4147-A177-3AD203B41FA5}">
                      <a16:colId xmlns:a16="http://schemas.microsoft.com/office/drawing/2014/main" val="1650004026"/>
                    </a:ext>
                  </a:extLst>
                </a:gridCol>
                <a:gridCol w="1063614">
                  <a:extLst>
                    <a:ext uri="{9D8B030D-6E8A-4147-A177-3AD203B41FA5}">
                      <a16:colId xmlns:a16="http://schemas.microsoft.com/office/drawing/2014/main" val="562262424"/>
                    </a:ext>
                  </a:extLst>
                </a:gridCol>
                <a:gridCol w="1333455">
                  <a:extLst>
                    <a:ext uri="{9D8B030D-6E8A-4147-A177-3AD203B41FA5}">
                      <a16:colId xmlns:a16="http://schemas.microsoft.com/office/drawing/2014/main" val="3501236790"/>
                    </a:ext>
                  </a:extLst>
                </a:gridCol>
                <a:gridCol w="1063614">
                  <a:extLst>
                    <a:ext uri="{9D8B030D-6E8A-4147-A177-3AD203B41FA5}">
                      <a16:colId xmlns:a16="http://schemas.microsoft.com/office/drawing/2014/main" val="2463726960"/>
                    </a:ext>
                  </a:extLst>
                </a:gridCol>
                <a:gridCol w="1333455">
                  <a:extLst>
                    <a:ext uri="{9D8B030D-6E8A-4147-A177-3AD203B41FA5}">
                      <a16:colId xmlns:a16="http://schemas.microsoft.com/office/drawing/2014/main" val="1178720776"/>
                    </a:ext>
                  </a:extLst>
                </a:gridCol>
                <a:gridCol w="1063614">
                  <a:extLst>
                    <a:ext uri="{9D8B030D-6E8A-4147-A177-3AD203B41FA5}">
                      <a16:colId xmlns:a16="http://schemas.microsoft.com/office/drawing/2014/main" val="2947757558"/>
                    </a:ext>
                  </a:extLst>
                </a:gridCol>
                <a:gridCol w="1333455">
                  <a:extLst>
                    <a:ext uri="{9D8B030D-6E8A-4147-A177-3AD203B41FA5}">
                      <a16:colId xmlns:a16="http://schemas.microsoft.com/office/drawing/2014/main" val="385285234"/>
                    </a:ext>
                  </a:extLst>
                </a:gridCol>
                <a:gridCol w="1063614">
                  <a:extLst>
                    <a:ext uri="{9D8B030D-6E8A-4147-A177-3AD203B41FA5}">
                      <a16:colId xmlns:a16="http://schemas.microsoft.com/office/drawing/2014/main" val="2682882884"/>
                    </a:ext>
                  </a:extLst>
                </a:gridCol>
              </a:tblGrid>
              <a:tr h="254626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MSE (m)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RMSE (m)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MAPE (%)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771722"/>
                  </a:ext>
                </a:extLst>
              </a:tr>
              <a:tr h="4283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Calibrated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Calibrated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Calibrated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Calibrated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424678"/>
                  </a:ext>
                </a:extLst>
              </a:tr>
              <a:tr h="422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904312"/>
                  </a:ext>
                </a:extLst>
              </a:tr>
              <a:tr h="4338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DNN+KNN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924383"/>
                  </a:ext>
                </a:extLst>
              </a:tr>
              <a:tr h="422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DNN+RF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6423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118E09-E090-D981-635E-A6875574553C}"/>
              </a:ext>
            </a:extLst>
          </p:cNvPr>
          <p:cNvSpPr txBox="1"/>
          <p:nvPr/>
        </p:nvSpPr>
        <p:spPr>
          <a:xfrm>
            <a:off x="3854047" y="5971693"/>
            <a:ext cx="5617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Table: Performance table for testing point on reference points</a:t>
            </a:r>
          </a:p>
        </p:txBody>
      </p:sp>
    </p:spTree>
    <p:extLst>
      <p:ext uri="{BB962C8B-B14F-4D97-AF65-F5344CB8AC3E}">
        <p14:creationId xmlns:p14="http://schemas.microsoft.com/office/powerpoint/2010/main" val="329848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B957340-C41A-C4C8-B213-5D6E92D65B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Result and Analysis (contd.)</a:t>
            </a:r>
            <a:endParaRPr lang="ko-KR" altLang="en-US" sz="28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F85B3-AF05-DC42-DF8F-B54BD1267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1632" y="1162065"/>
            <a:ext cx="11430368" cy="161210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9600" dirty="0"/>
              <a:t>Below plots highlight the superiority of the proposed DNN and RF hybrid model in achieving accurate localization compared to the other two models </a:t>
            </a:r>
          </a:p>
          <a:p>
            <a:pPr>
              <a:lnSpc>
                <a:spcPct val="110000"/>
              </a:lnSpc>
            </a:pPr>
            <a:r>
              <a:rPr lang="en-US" sz="9600" dirty="0"/>
              <a:t>Moreover, calibration data significantly improved the performance of the DNN model in achieving lower localization errors than using raw data. </a:t>
            </a:r>
          </a:p>
          <a:p>
            <a:endParaRPr lang="en-US" sz="9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165A0-6966-8C97-35C2-E51DCB5D6D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27895-15F5-F063-30F9-9625ADF9A908}"/>
              </a:ext>
            </a:extLst>
          </p:cNvPr>
          <p:cNvSpPr txBox="1"/>
          <p:nvPr/>
        </p:nvSpPr>
        <p:spPr>
          <a:xfrm>
            <a:off x="8642504" y="2080644"/>
            <a:ext cx="1129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i="1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7A31B6-D829-EAD5-E84C-796F4684C513}"/>
              </a:ext>
            </a:extLst>
          </p:cNvPr>
          <p:cNvSpPr txBox="1"/>
          <p:nvPr/>
        </p:nvSpPr>
        <p:spPr>
          <a:xfrm>
            <a:off x="7175587" y="5981897"/>
            <a:ext cx="471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Figure: MSE positioning error of testing on the reference 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1E810C-EFCE-C9FC-E78A-4ED9D16E0FF9}"/>
              </a:ext>
            </a:extLst>
          </p:cNvPr>
          <p:cNvSpPr txBox="1"/>
          <p:nvPr/>
        </p:nvSpPr>
        <p:spPr>
          <a:xfrm>
            <a:off x="1484233" y="6002471"/>
            <a:ext cx="471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Figure: MSE positioning error of testing on non-reference points</a:t>
            </a:r>
          </a:p>
        </p:txBody>
      </p:sp>
      <p:pic>
        <p:nvPicPr>
          <p:cNvPr id="7" name="Picture 6" descr="Chart, bar chart">
            <a:extLst>
              <a:ext uri="{FF2B5EF4-FFF2-40B4-BE49-F238E27FC236}">
                <a16:creationId xmlns:a16="http://schemas.microsoft.com/office/drawing/2014/main" id="{FDADD60E-46F2-62AD-9472-967FD122E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89" y="2794742"/>
            <a:ext cx="4474557" cy="3270117"/>
          </a:xfrm>
          <a:prstGeom prst="rect">
            <a:avLst/>
          </a:prstGeom>
        </p:spPr>
      </p:pic>
      <p:pic>
        <p:nvPicPr>
          <p:cNvPr id="9" name="Picture 8" descr="Chart, bar chart, histogram">
            <a:extLst>
              <a:ext uri="{FF2B5EF4-FFF2-40B4-BE49-F238E27FC236}">
                <a16:creationId xmlns:a16="http://schemas.microsoft.com/office/drawing/2014/main" id="{523B2926-4F31-E066-8024-6AD9149BF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05" y="2734737"/>
            <a:ext cx="4530859" cy="331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Conclusion and Future Work</a:t>
            </a:r>
            <a:endParaRPr lang="ko-KR" altLang="en-US" sz="2800" b="1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4629" y="1330185"/>
            <a:ext cx="11354589" cy="494928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ko-KR" dirty="0"/>
              <a:t>Studied and verified the test of proposed Indoor fingerprinting based on DNN and Random Forest with calibrated Wi-Fi FTM.</a:t>
            </a:r>
          </a:p>
          <a:p>
            <a:pPr algn="just"/>
            <a:r>
              <a:rPr lang="en-US" altLang="ko-KR" dirty="0"/>
              <a:t>To reduce the fluctuation of Wi-Fi FTM results, defined features in 802.11mc protocol and applied deep neural network, which can model complex nonlinear data relationships. </a:t>
            </a:r>
          </a:p>
          <a:p>
            <a:pPr algn="just"/>
            <a:r>
              <a:rPr lang="en-US" altLang="ko-KR" dirty="0"/>
              <a:t>Random forest algorithm is useful for understanding the relationship between features and predicted output.</a:t>
            </a:r>
          </a:p>
          <a:p>
            <a:pPr algn="just"/>
            <a:r>
              <a:rPr lang="en-US" altLang="ko-KR" dirty="0"/>
              <a:t>The evaluation results of the proposed model showed improved accuracy than the existing algorithm </a:t>
            </a:r>
          </a:p>
          <a:p>
            <a:pPr algn="just"/>
            <a:r>
              <a:rPr lang="en-US" altLang="ko-KR" dirty="0"/>
              <a:t>In the future, I plan to explore the research work using numbers of multiple access points and smartphones through more customized algorithms/models in a big room.</a:t>
            </a:r>
          </a:p>
          <a:p>
            <a:pPr algn="just"/>
            <a:r>
              <a:rPr lang="en-US" altLang="ko-KR" dirty="0"/>
              <a:t>Will explore and very this model in a more diverse and larger environment by combining FTM and RSS.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443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2E550-D88D-56F7-3E42-0DE5B6C1B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4314" y="1371601"/>
            <a:ext cx="9849276" cy="4516244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Guo, G., Chen, R., Ye, F., Peng, X., Liu, Z., &amp; Pan, Y. (2019). Indoor Smartphone Localization: A Hybrid </a:t>
            </a:r>
            <a:r>
              <a:rPr lang="en-US" dirty="0" err="1"/>
              <a:t>WiFi</a:t>
            </a:r>
            <a:r>
              <a:rPr lang="en-US" dirty="0"/>
              <a:t> RTT-RSS Ranging Approach. </a:t>
            </a:r>
            <a:r>
              <a:rPr lang="en-US" i="1" dirty="0"/>
              <a:t>IEEE Access</a:t>
            </a:r>
            <a:r>
              <a:rPr lang="en-US" dirty="0"/>
              <a:t>, </a:t>
            </a:r>
            <a:r>
              <a:rPr lang="en-US" i="1" dirty="0"/>
              <a:t>7</a:t>
            </a:r>
            <a:r>
              <a:rPr lang="en-US" dirty="0"/>
              <a:t>, 176767–176781. </a:t>
            </a:r>
            <a:r>
              <a:rPr lang="en-US" dirty="0">
                <a:hlinkClick r:id="rId3"/>
              </a:rPr>
              <a:t>https://doi.org/10.1109/ACCESS.2019.2957753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err="1"/>
              <a:t>Chigullapally</a:t>
            </a:r>
            <a:r>
              <a:rPr lang="en-US" dirty="0"/>
              <a:t>, M., &amp; Patnaik, S. (2020). Wi-Fi 802.11mc Distance Classification and Error Reduction using Machine Learning. </a:t>
            </a:r>
            <a:r>
              <a:rPr lang="en-US" i="1" dirty="0"/>
              <a:t>2020 5th International Conference on Communication and Electronics Systems (ICCES)</a:t>
            </a:r>
            <a:r>
              <a:rPr lang="en-US" dirty="0"/>
              <a:t>, 599–604. </a:t>
            </a:r>
            <a:r>
              <a:rPr lang="en-US" dirty="0">
                <a:hlinkClick r:id="rId4"/>
              </a:rPr>
              <a:t>https://doi.org/10.1109/ICCES48766.2020.9137922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Jung, B.-G., Chung, B. C., Yim, J., </a:t>
            </a:r>
            <a:r>
              <a:rPr lang="en-US" dirty="0" err="1"/>
              <a:t>Yoo</a:t>
            </a:r>
            <a:r>
              <a:rPr lang="en-US" dirty="0"/>
              <a:t>, Y.-S., &amp; Park, H. (2021). Learning based Wi-Fi RTT Range Estimation. </a:t>
            </a:r>
            <a:r>
              <a:rPr lang="en-US" i="1" dirty="0"/>
              <a:t>2021 International Conference on Information and Communication Technology Convergence (ICTC)</a:t>
            </a:r>
            <a:r>
              <a:rPr lang="en-US" dirty="0"/>
              <a:t>, 1030–1032. </a:t>
            </a:r>
            <a:r>
              <a:rPr lang="en-US" dirty="0">
                <a:hlinkClick r:id="rId5"/>
              </a:rPr>
              <a:t>https://doi.org/10.1109/ICTC52510.2021.9620218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Dong, Y., Arslan, T., &amp; Yang, Y. (2022). Real-Time NLOS/LOS Identification for Smartphone-Based Indoor Positioning Systems Using </a:t>
            </a:r>
            <a:r>
              <a:rPr lang="en-US" dirty="0" err="1"/>
              <a:t>WiFi</a:t>
            </a:r>
            <a:r>
              <a:rPr lang="en-US" dirty="0"/>
              <a:t> RTT and RSS. </a:t>
            </a:r>
            <a:r>
              <a:rPr lang="en-US" i="1" dirty="0"/>
              <a:t>IEEE Sensors Journal</a:t>
            </a:r>
            <a:r>
              <a:rPr lang="en-US" dirty="0"/>
              <a:t>, </a:t>
            </a:r>
            <a:r>
              <a:rPr lang="en-US" i="1" dirty="0"/>
              <a:t>22</a:t>
            </a:r>
            <a:r>
              <a:rPr lang="en-US" dirty="0"/>
              <a:t>(6), 5199–5209. </a:t>
            </a:r>
            <a:r>
              <a:rPr lang="en-US" dirty="0">
                <a:hlinkClick r:id="rId6"/>
              </a:rPr>
              <a:t>https://doi.org/10.1109/JSEN.2021.3119234</a:t>
            </a:r>
            <a:endParaRPr lang="en-US" dirty="0"/>
          </a:p>
          <a:p>
            <a:pPr algn="just"/>
            <a:r>
              <a:rPr lang="en-US" dirty="0" err="1"/>
              <a:t>Eberechukwu</a:t>
            </a:r>
            <a:r>
              <a:rPr lang="en-US" dirty="0"/>
              <a:t>, P., Park, H., </a:t>
            </a:r>
            <a:r>
              <a:rPr lang="en-US" dirty="0" err="1"/>
              <a:t>Laoudias</a:t>
            </a:r>
            <a:r>
              <a:rPr lang="en-US" dirty="0"/>
              <a:t>, C., </a:t>
            </a:r>
            <a:r>
              <a:rPr lang="en-US" dirty="0" err="1"/>
              <a:t>Horsmanheimo</a:t>
            </a:r>
            <a:r>
              <a:rPr lang="en-US" dirty="0"/>
              <a:t>, S., &amp; Kim, S. (2022). DNN-based Indoor Fingerprinting Localization with </a:t>
            </a:r>
            <a:r>
              <a:rPr lang="en-US" dirty="0" err="1"/>
              <a:t>WiFi</a:t>
            </a:r>
            <a:r>
              <a:rPr lang="en-US" dirty="0"/>
              <a:t> FTM. </a:t>
            </a:r>
            <a:r>
              <a:rPr lang="en-US" i="1" dirty="0"/>
              <a:t>2022 23rd IEEE International Conference on Mobile Data Management (MDM)</a:t>
            </a:r>
            <a:r>
              <a:rPr lang="en-US" dirty="0"/>
              <a:t>, 367–371. </a:t>
            </a:r>
            <a:r>
              <a:rPr lang="en-US" dirty="0">
                <a:hlinkClick r:id="rId7"/>
              </a:rPr>
              <a:t>https://doi.org/10.1109/MDM55031.2022.00082</a:t>
            </a:r>
            <a:endParaRPr lang="en-US" dirty="0"/>
          </a:p>
          <a:p>
            <a:pPr algn="just"/>
            <a:r>
              <a:rPr lang="en-US" dirty="0"/>
              <a:t>Hashem, O., Youssef, M., &amp; </a:t>
            </a:r>
            <a:r>
              <a:rPr lang="en-US" dirty="0" err="1"/>
              <a:t>Harras</a:t>
            </a:r>
            <a:r>
              <a:rPr lang="en-US" dirty="0"/>
              <a:t>, K. A. (2020). </a:t>
            </a:r>
            <a:r>
              <a:rPr lang="en-US" dirty="0" err="1"/>
              <a:t>WiNar</a:t>
            </a:r>
            <a:r>
              <a:rPr lang="en-US" dirty="0"/>
              <a:t>: RTT-based Sub-meter Indoor Localization using Commercial Devices. </a:t>
            </a:r>
            <a:r>
              <a:rPr lang="en-US" i="1" dirty="0"/>
              <a:t>2020 IEEE International Conference on Pervasive Computing and Communications (</a:t>
            </a:r>
            <a:r>
              <a:rPr lang="en-US" i="1" dirty="0" err="1"/>
              <a:t>PerCom</a:t>
            </a:r>
            <a:r>
              <a:rPr lang="en-US" i="1" dirty="0"/>
              <a:t>)</a:t>
            </a:r>
            <a:r>
              <a:rPr lang="en-US" dirty="0"/>
              <a:t>, 1–10. </a:t>
            </a:r>
            <a:r>
              <a:rPr lang="en-US" dirty="0">
                <a:hlinkClick r:id="rId8"/>
              </a:rPr>
              <a:t>https://doi.org/10.1109/PerCom45495.2020.9127363</a:t>
            </a:r>
            <a:endParaRPr lang="en-US" dirty="0"/>
          </a:p>
          <a:p>
            <a:pPr algn="just"/>
            <a:r>
              <a:rPr lang="en-US" dirty="0"/>
              <a:t>Wang, J., &amp; Park, J. (2021). An Enhanced Indoor Positioning Algorithm Based on Fingerprint Using Fine-Grained CSI and RSSI Measurements of IEEE 802.11n WLAN. </a:t>
            </a:r>
            <a:r>
              <a:rPr lang="en-US" i="1" dirty="0"/>
              <a:t>Sensors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(8), 2769. </a:t>
            </a:r>
            <a:r>
              <a:rPr lang="en-US" dirty="0">
                <a:hlinkClick r:id="rId9"/>
              </a:rPr>
              <a:t>https://doi.org/10.3390/s21082769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2D150-16FF-1440-C8B6-AD94136CA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C551C45-1993-6D22-1A84-0C4A2142DD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References 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44894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124BF-3B92-4B24-BDCB-C193B558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Thank You for your attention!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BEBDF3-52EE-4281-8ED5-1AEE9306AF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BE4045D-FC48-423E-8E35-75AE5349DB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8B3BAC6-8AAA-4ADC-A555-812BD96DDA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96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Introduction</a:t>
            </a:r>
            <a:endParaRPr lang="ko-KR" altLang="en-US" sz="2800" b="1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6659" y="1754155"/>
            <a:ext cx="10220690" cy="4311668"/>
          </a:xfrm>
        </p:spPr>
        <p:txBody>
          <a:bodyPr/>
          <a:lstStyle/>
          <a:p>
            <a:pPr algn="just"/>
            <a:r>
              <a:rPr lang="en-US" dirty="0"/>
              <a:t>Wi-Fi-based localization system is a popular choice due to their wide availability and low cost for Indoor applications.</a:t>
            </a:r>
            <a:endParaRPr lang="en-US" altLang="ko-KR" dirty="0"/>
          </a:p>
          <a:p>
            <a:pPr algn="just"/>
            <a:r>
              <a:rPr lang="en-US" dirty="0"/>
              <a:t>Wi-Fi Round-Trip-Time (RTT) measurements have shown promise in   providing accurate distance measurements.</a:t>
            </a:r>
          </a:p>
          <a:p>
            <a:pPr algn="just"/>
            <a:r>
              <a:rPr lang="en-US" dirty="0"/>
              <a:t>Accuracy of these measurements can be affected by several factors,   such as noise and interference in communication. </a:t>
            </a:r>
            <a:endParaRPr lang="en-US" altLang="ko-KR" dirty="0"/>
          </a:p>
          <a:p>
            <a:pPr algn="just"/>
            <a:r>
              <a:rPr lang="en-US" altLang="ko-KR" dirty="0"/>
              <a:t>Main motives:</a:t>
            </a:r>
          </a:p>
          <a:p>
            <a:pPr lvl="1" algn="just"/>
            <a:r>
              <a:rPr lang="en-US" sz="2400" dirty="0"/>
              <a:t>To address the limitations of existing localization estimation </a:t>
            </a:r>
            <a:r>
              <a:rPr lang="en-US" sz="2400" dirty="0" err="1"/>
              <a:t>techn-iques</a:t>
            </a:r>
            <a:r>
              <a:rPr lang="en-US" sz="2400" dirty="0"/>
              <a:t>.</a:t>
            </a:r>
          </a:p>
          <a:p>
            <a:pPr lvl="1" algn="just"/>
            <a:r>
              <a:rPr lang="en-US" sz="2400" dirty="0"/>
              <a:t>To provide a more accurate and reliable indoor localization, </a:t>
            </a:r>
            <a:r>
              <a:rPr lang="en-US" sz="2400" dirty="0" err="1"/>
              <a:t>tracki</a:t>
            </a:r>
            <a:r>
              <a:rPr lang="en-US" sz="2400" dirty="0"/>
              <a:t>-ng, and navigation system solution.</a:t>
            </a:r>
            <a:endParaRPr lang="en-US" altLang="ko-KR" sz="2400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10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Theoretical Background</a:t>
            </a:r>
            <a:endParaRPr lang="ko-KR" altLang="en-US" sz="2800" b="1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6661" y="1754155"/>
            <a:ext cx="7386053" cy="431166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Wi-Fi RTT (IEEE 802.11mc) is based on Time-of-Flight (</a:t>
            </a:r>
            <a:r>
              <a:rPr lang="en-US" altLang="ko-KR" dirty="0" err="1"/>
              <a:t>ToF</a:t>
            </a:r>
            <a:r>
              <a:rPr lang="en-US" altLang="ko-KR" dirty="0"/>
              <a:t>).</a:t>
            </a:r>
          </a:p>
          <a:p>
            <a:r>
              <a:rPr lang="en-US" dirty="0"/>
              <a:t>In Wi-Fi RTT, the signal used for </a:t>
            </a:r>
            <a:r>
              <a:rPr lang="en-US" dirty="0" err="1"/>
              <a:t>ToF</a:t>
            </a:r>
            <a:r>
              <a:rPr lang="en-US" dirty="0"/>
              <a:t> measurements is the “Fine Timing Measurement" (FTM) frame.</a:t>
            </a:r>
          </a:p>
          <a:p>
            <a:r>
              <a:rPr lang="en-US" dirty="0"/>
              <a:t>When the transmission timestamp of the FTM message and the reception of the ACK in the k</a:t>
            </a:r>
            <a:r>
              <a:rPr lang="en-US" baseline="30000" dirty="0"/>
              <a:t>th</a:t>
            </a:r>
            <a:r>
              <a:rPr lang="en-US" dirty="0"/>
              <a:t> procedure of a burst;</a:t>
            </a:r>
            <a:endParaRPr lang="en-US" altLang="ko-KR" dirty="0"/>
          </a:p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              </a:t>
            </a:r>
            <a:r>
              <a:rPr lang="en-US" dirty="0"/>
              <a:t>RTT</a:t>
            </a:r>
            <a:r>
              <a:rPr lang="en-US" baseline="-25000" dirty="0">
                <a:latin typeface="Arial" panose="020B0604020202020204" pitchFamily="34" charset="0"/>
              </a:rPr>
              <a:t> </a:t>
            </a:r>
            <a:r>
              <a:rPr lang="en-US" b="0" i="0" dirty="0">
                <a:effectLst/>
                <a:latin typeface="Arial" panose="020B0604020202020204" pitchFamily="34" charset="0"/>
              </a:rPr>
              <a:t>=  (t</a:t>
            </a:r>
            <a:r>
              <a:rPr lang="en-US" b="0" i="0" baseline="-25000" dirty="0">
                <a:effectLst/>
                <a:latin typeface="Arial" panose="020B0604020202020204" pitchFamily="34" charset="0"/>
              </a:rPr>
              <a:t>4_</a:t>
            </a:r>
            <a:r>
              <a:rPr lang="en-US" baseline="-25000" dirty="0">
                <a:latin typeface="Courier New" panose="02070309020205020404" pitchFamily="49" charset="0"/>
              </a:rPr>
              <a:t>k</a:t>
            </a:r>
            <a:r>
              <a:rPr lang="en-US" b="0" i="0" baseline="-25000" dirty="0"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− </a:t>
            </a:r>
            <a:r>
              <a:rPr lang="en-US" b="0" i="0" dirty="0">
                <a:effectLst/>
                <a:latin typeface="Arial" panose="020B0604020202020204" pitchFamily="34" charset="0"/>
              </a:rPr>
              <a:t>t</a:t>
            </a:r>
            <a:r>
              <a:rPr lang="en-US" b="0" i="0" baseline="-25000" dirty="0">
                <a:effectLst/>
                <a:latin typeface="Arial" panose="020B0604020202020204" pitchFamily="34" charset="0"/>
              </a:rPr>
              <a:t>1_</a:t>
            </a:r>
            <a:r>
              <a:rPr lang="en-US" b="0" i="0" baseline="-25000" dirty="0">
                <a:effectLst/>
                <a:latin typeface="Courier New" panose="02070309020205020404" pitchFamily="49" charset="0"/>
              </a:rPr>
              <a:t>k </a:t>
            </a:r>
            <a:r>
              <a:rPr lang="en-US" b="0" i="0" dirty="0">
                <a:effectLst/>
                <a:latin typeface="Arial" panose="020B0604020202020204" pitchFamily="34" charset="0"/>
              </a:rPr>
              <a:t>)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− </a:t>
            </a:r>
            <a:r>
              <a:rPr lang="en-US" b="0" i="0" dirty="0">
                <a:effectLst/>
                <a:latin typeface="Arial" panose="020B0604020202020204" pitchFamily="34" charset="0"/>
              </a:rPr>
              <a:t>(t</a:t>
            </a:r>
            <a:r>
              <a:rPr lang="en-US" b="0" i="0" baseline="-25000" dirty="0">
                <a:effectLst/>
                <a:latin typeface="Arial" panose="020B0604020202020204" pitchFamily="34" charset="0"/>
              </a:rPr>
              <a:t>3_</a:t>
            </a:r>
            <a:r>
              <a:rPr lang="en-US" b="0" i="0" baseline="-25000" dirty="0">
                <a:effectLst/>
                <a:latin typeface="Courier New" panose="02070309020205020404" pitchFamily="49" charset="0"/>
              </a:rPr>
              <a:t>k 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− </a:t>
            </a:r>
            <a:r>
              <a:rPr lang="en-US" b="0" i="0" dirty="0">
                <a:effectLst/>
                <a:latin typeface="Arial" panose="020B0604020202020204" pitchFamily="34" charset="0"/>
              </a:rPr>
              <a:t>t</a:t>
            </a:r>
            <a:r>
              <a:rPr lang="en-US" b="0" i="0" baseline="-25000" dirty="0">
                <a:effectLst/>
                <a:latin typeface="Arial" panose="020B0604020202020204" pitchFamily="34" charset="0"/>
              </a:rPr>
              <a:t>2_</a:t>
            </a:r>
            <a:r>
              <a:rPr lang="en-US" b="0" i="0" baseline="-25000" dirty="0">
                <a:effectLst/>
                <a:latin typeface="Courier New" panose="02070309020205020404" pitchFamily="49" charset="0"/>
              </a:rPr>
              <a:t>k</a:t>
            </a:r>
            <a:r>
              <a:rPr lang="en-US" b="0" i="0" dirty="0">
                <a:effectLst/>
                <a:latin typeface="Arial" panose="020B0604020202020204" pitchFamily="34" charset="0"/>
              </a:rPr>
              <a:t>) </a:t>
            </a:r>
          </a:p>
          <a:p>
            <a:r>
              <a:rPr lang="en-US" dirty="0"/>
              <a:t>t</a:t>
            </a:r>
            <a:r>
              <a:rPr lang="en-US" baseline="-25000" dirty="0"/>
              <a:t>4_k </a:t>
            </a:r>
            <a:r>
              <a:rPr lang="en-US" dirty="0"/>
              <a:t>is the receiving time of ACK, and t</a:t>
            </a:r>
            <a:r>
              <a:rPr lang="en-US" baseline="-25000" dirty="0"/>
              <a:t>1_k </a:t>
            </a:r>
            <a:r>
              <a:rPr lang="en-US" dirty="0"/>
              <a:t>is the transmission time of the FTM message.</a:t>
            </a:r>
          </a:p>
          <a:p>
            <a:r>
              <a:rPr lang="en-US" dirty="0"/>
              <a:t>(t</a:t>
            </a:r>
            <a:r>
              <a:rPr lang="en-US" baseline="-25000" dirty="0"/>
              <a:t>3_k </a:t>
            </a:r>
            <a:r>
              <a:rPr lang="en-US" dirty="0"/>
              <a:t>− t</a:t>
            </a:r>
            <a:r>
              <a:rPr lang="en-US" baseline="-25000" dirty="0"/>
              <a:t>2_k</a:t>
            </a:r>
            <a:r>
              <a:rPr lang="en-US" dirty="0"/>
              <a:t>) is the processing time in the initiator (smartphone).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C017DD-48B2-E118-B2B0-2F9CC58A14D2}"/>
              </a:ext>
            </a:extLst>
          </p:cNvPr>
          <p:cNvGrpSpPr/>
          <p:nvPr/>
        </p:nvGrpSpPr>
        <p:grpSpPr>
          <a:xfrm>
            <a:off x="8246473" y="1493790"/>
            <a:ext cx="4026603" cy="4572033"/>
            <a:chOff x="4406697" y="755823"/>
            <a:chExt cx="4054385" cy="47740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76FAC20-76BC-A214-3842-DDAE85C30F01}"/>
                </a:ext>
              </a:extLst>
            </p:cNvPr>
            <p:cNvGrpSpPr/>
            <p:nvPr/>
          </p:nvGrpSpPr>
          <p:grpSpPr>
            <a:xfrm>
              <a:off x="4467818" y="755823"/>
              <a:ext cx="2945034" cy="4739649"/>
              <a:chOff x="4223153" y="918366"/>
              <a:chExt cx="2945034" cy="4739649"/>
            </a:xfrm>
          </p:grpSpPr>
          <p:pic>
            <p:nvPicPr>
              <p:cNvPr id="18" name="Picture 17" descr="A close-up of a cell phone&#10;&#10;Description automatically generated with medium confidence">
                <a:extLst>
                  <a:ext uri="{FF2B5EF4-FFF2-40B4-BE49-F238E27FC236}">
                    <a16:creationId xmlns:a16="http://schemas.microsoft.com/office/drawing/2014/main" id="{BF4E98E8-2FBC-5C7B-CEC3-91211925E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4454337" y="1220540"/>
                <a:ext cx="326586" cy="589217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indoor, seat, white&#10;&#10;Description automatically generated">
                <a:extLst>
                  <a:ext uri="{FF2B5EF4-FFF2-40B4-BE49-F238E27FC236}">
                    <a16:creationId xmlns:a16="http://schemas.microsoft.com/office/drawing/2014/main" id="{DECE7CE8-5EB6-ED67-8223-F02B4AB39A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498" y="918366"/>
                <a:ext cx="1165039" cy="1165039"/>
              </a:xfrm>
              <a:prstGeom prst="rect">
                <a:avLst/>
              </a:prstGeom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734BBBA-AD1D-1AEB-CC54-4352A7428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7107" y="2010504"/>
                <a:ext cx="4424" cy="36475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8DB586A-1D3B-1FF7-7B7B-0DEE7D38C8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8388" y="1988288"/>
                <a:ext cx="0" cy="366972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136921D-F5A7-A5C9-E7C8-D838B704B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7631" y="2281998"/>
                <a:ext cx="1910753" cy="1737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CB73B4D-F8CD-3057-EB10-6EF89E805C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8759" y="2621785"/>
                <a:ext cx="1910744" cy="39635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50869B40-D01F-2FC4-CE8C-8D3120098F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5371" y="3962874"/>
                <a:ext cx="1910744" cy="21092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5FC4EF16-C25B-95CC-B8A5-2E8564BE6C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7630" y="3230077"/>
                <a:ext cx="1910744" cy="41840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D3591677-3CF4-F618-D5D6-C990A8D9B8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6500" y="4446555"/>
                <a:ext cx="1910744" cy="40011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2326C8-1BF2-880A-1495-8F67B72F61E4}"/>
                  </a:ext>
                </a:extLst>
              </p:cNvPr>
              <p:cNvSpPr txBox="1"/>
              <p:nvPr/>
            </p:nvSpPr>
            <p:spPr>
              <a:xfrm rot="407228">
                <a:off x="4881707" y="2106189"/>
                <a:ext cx="15523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Initial FTM request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0EBF69-0203-1E58-D90B-A98D808F32F1}"/>
                  </a:ext>
                </a:extLst>
              </p:cNvPr>
              <p:cNvSpPr txBox="1"/>
              <p:nvPr/>
            </p:nvSpPr>
            <p:spPr>
              <a:xfrm rot="20925277">
                <a:off x="5236509" y="2531419"/>
                <a:ext cx="5601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ACK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893460-B054-8094-2139-0C7B32A7CF0B}"/>
                  </a:ext>
                </a:extLst>
              </p:cNvPr>
              <p:cNvSpPr txBox="1"/>
              <p:nvPr/>
            </p:nvSpPr>
            <p:spPr>
              <a:xfrm>
                <a:off x="4223153" y="1796048"/>
                <a:ext cx="11650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(Initiator)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345DCC-1E52-42A4-6F7D-E99BD1673627}"/>
                  </a:ext>
                </a:extLst>
              </p:cNvPr>
              <p:cNvSpPr txBox="1"/>
              <p:nvPr/>
            </p:nvSpPr>
            <p:spPr>
              <a:xfrm>
                <a:off x="6003152" y="1757768"/>
                <a:ext cx="11650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(Responder)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2B6D18-0098-B0BA-87BC-FBA5DF9C5B7C}"/>
                  </a:ext>
                </a:extLst>
              </p:cNvPr>
              <p:cNvSpPr txBox="1"/>
              <p:nvPr/>
            </p:nvSpPr>
            <p:spPr>
              <a:xfrm rot="20925277">
                <a:off x="5226985" y="3085866"/>
                <a:ext cx="15523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FTM_1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8B1FCC8-7B0F-4E83-4653-65F3FDC10E88}"/>
                  </a:ext>
                </a:extLst>
              </p:cNvPr>
              <p:cNvSpPr txBox="1"/>
              <p:nvPr/>
            </p:nvSpPr>
            <p:spPr>
              <a:xfrm rot="20925277">
                <a:off x="5314380" y="4274783"/>
                <a:ext cx="15523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FTM_2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85E8DD-EFCD-7173-FA10-30237B4E095F}"/>
                  </a:ext>
                </a:extLst>
              </p:cNvPr>
              <p:cNvSpPr txBox="1"/>
              <p:nvPr/>
            </p:nvSpPr>
            <p:spPr>
              <a:xfrm rot="407228">
                <a:off x="5316730" y="3815072"/>
                <a:ext cx="5453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ACK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5DDC4FF-9FE4-157D-8F48-D268FD4E8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5372" y="5118501"/>
                <a:ext cx="1910743" cy="21080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BC1B09-83B0-9C2E-425A-923F75B9D5D0}"/>
                  </a:ext>
                </a:extLst>
              </p:cNvPr>
              <p:cNvSpPr txBox="1"/>
              <p:nvPr/>
            </p:nvSpPr>
            <p:spPr>
              <a:xfrm rot="407228">
                <a:off x="5339773" y="4971281"/>
                <a:ext cx="5453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ACK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EDDFE57-0FB6-9309-CAFE-E4DE1DDAA9FE}"/>
                  </a:ext>
                </a:extLst>
              </p:cNvPr>
              <p:cNvCxnSpPr/>
              <p:nvPr/>
            </p:nvCxnSpPr>
            <p:spPr>
              <a:xfrm>
                <a:off x="4625015" y="3063006"/>
                <a:ext cx="1893002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88BD045-42FB-766C-8DE8-31CED6FCE6E6}"/>
                  </a:ext>
                </a:extLst>
              </p:cNvPr>
              <p:cNvCxnSpPr/>
              <p:nvPr/>
            </p:nvCxnSpPr>
            <p:spPr>
              <a:xfrm>
                <a:off x="4635368" y="5441203"/>
                <a:ext cx="1893002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1D50D11-3654-D459-C083-750DECDF3C53}"/>
                  </a:ext>
                </a:extLst>
              </p:cNvPr>
              <p:cNvCxnSpPr/>
              <p:nvPr/>
            </p:nvCxnSpPr>
            <p:spPr>
              <a:xfrm>
                <a:off x="4625015" y="4317120"/>
                <a:ext cx="1893002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263C64F-6740-8A84-D623-F2C4E9FF369A}"/>
                  </a:ext>
                </a:extLst>
              </p:cNvPr>
              <p:cNvSpPr txBox="1"/>
              <p:nvPr/>
            </p:nvSpPr>
            <p:spPr>
              <a:xfrm>
                <a:off x="6528371" y="3013266"/>
                <a:ext cx="492579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i="1" baseline="-25000" dirty="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B344BD-70F9-28DE-70CF-72EA3713B6F2}"/>
                </a:ext>
              </a:extLst>
            </p:cNvPr>
            <p:cNvSpPr txBox="1"/>
            <p:nvPr/>
          </p:nvSpPr>
          <p:spPr>
            <a:xfrm>
              <a:off x="5657749" y="5160575"/>
              <a:ext cx="590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…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81BD68-2DBC-762F-C4A8-0485C80A70E7}"/>
                </a:ext>
              </a:extLst>
            </p:cNvPr>
            <p:cNvSpPr txBox="1"/>
            <p:nvPr/>
          </p:nvSpPr>
          <p:spPr>
            <a:xfrm>
              <a:off x="6762683" y="2906850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1_1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8E8E87-6257-518F-8184-7CB75C5323F2}"/>
                </a:ext>
              </a:extLst>
            </p:cNvPr>
            <p:cNvSpPr txBox="1"/>
            <p:nvPr/>
          </p:nvSpPr>
          <p:spPr>
            <a:xfrm>
              <a:off x="6802033" y="3880824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4_1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AD0C63-A471-4643-A147-D4E14D2CCD00}"/>
                </a:ext>
              </a:extLst>
            </p:cNvPr>
            <p:cNvSpPr txBox="1"/>
            <p:nvPr/>
          </p:nvSpPr>
          <p:spPr>
            <a:xfrm>
              <a:off x="4435923" y="3295432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2_1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315D4-51E9-185F-DCA3-1C5193AE7D9F}"/>
                </a:ext>
              </a:extLst>
            </p:cNvPr>
            <p:cNvSpPr txBox="1"/>
            <p:nvPr/>
          </p:nvSpPr>
          <p:spPr>
            <a:xfrm>
              <a:off x="4428987" y="3621251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3_1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01D059-EB63-BB12-0A07-C3AFB914B987}"/>
                </a:ext>
              </a:extLst>
            </p:cNvPr>
            <p:cNvSpPr txBox="1"/>
            <p:nvPr/>
          </p:nvSpPr>
          <p:spPr>
            <a:xfrm>
              <a:off x="6784307" y="4154577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1_2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DB0F7D-86F2-73EC-A7A8-633955306B8A}"/>
                </a:ext>
              </a:extLst>
            </p:cNvPr>
            <p:cNvSpPr txBox="1"/>
            <p:nvPr/>
          </p:nvSpPr>
          <p:spPr>
            <a:xfrm>
              <a:off x="6813062" y="4992797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4_2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D84232-F944-C0E5-10B5-AC944B44BA40}"/>
                </a:ext>
              </a:extLst>
            </p:cNvPr>
            <p:cNvSpPr txBox="1"/>
            <p:nvPr/>
          </p:nvSpPr>
          <p:spPr>
            <a:xfrm>
              <a:off x="4428979" y="4462500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2_2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A99835-9CC1-8BD1-BAC4-C9C7C1B2B455}"/>
                </a:ext>
              </a:extLst>
            </p:cNvPr>
            <p:cNvSpPr txBox="1"/>
            <p:nvPr/>
          </p:nvSpPr>
          <p:spPr>
            <a:xfrm>
              <a:off x="4406697" y="4765994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3_2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C4C09817-C917-A86A-2142-262A2F9062AF}"/>
                </a:ext>
              </a:extLst>
            </p:cNvPr>
            <p:cNvSpPr/>
            <p:nvPr/>
          </p:nvSpPr>
          <p:spPr>
            <a:xfrm>
              <a:off x="7044961" y="2900462"/>
              <a:ext cx="362595" cy="127354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B30E8F-7C12-51E4-AF83-2061916D77AF}"/>
                </a:ext>
              </a:extLst>
            </p:cNvPr>
            <p:cNvSpPr txBox="1"/>
            <p:nvPr/>
          </p:nvSpPr>
          <p:spPr>
            <a:xfrm>
              <a:off x="7345963" y="3372376"/>
              <a:ext cx="1035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1</a:t>
              </a:r>
              <a:r>
                <a:rPr lang="en-US" sz="1200" i="1" baseline="30000" dirty="0"/>
                <a:t>st</a:t>
              </a:r>
              <a:r>
                <a:rPr lang="en-US" sz="1200" i="1" dirty="0"/>
                <a:t> FTM </a:t>
              </a:r>
            </a:p>
            <a:p>
              <a:r>
                <a:rPr lang="en-US" sz="1200" i="1" dirty="0"/>
                <a:t>Interchange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2E2699-15B1-F38C-1CD3-044C201D9096}"/>
                </a:ext>
              </a:extLst>
            </p:cNvPr>
            <p:cNvSpPr txBox="1"/>
            <p:nvPr/>
          </p:nvSpPr>
          <p:spPr>
            <a:xfrm>
              <a:off x="7425896" y="4653116"/>
              <a:ext cx="1035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2</a:t>
              </a:r>
              <a:r>
                <a:rPr lang="en-US" sz="1200" i="1" baseline="30000" dirty="0"/>
                <a:t>nd</a:t>
              </a:r>
              <a:r>
                <a:rPr lang="en-US" sz="1200" i="1" dirty="0"/>
                <a:t> FTM </a:t>
              </a:r>
            </a:p>
            <a:p>
              <a:r>
                <a:rPr lang="en-US" sz="1200" i="1" dirty="0"/>
                <a:t>Interchange</a:t>
              </a:r>
            </a:p>
          </p:txBody>
        </p:sp>
      </p:grpSp>
      <p:sp>
        <p:nvSpPr>
          <p:cNvPr id="41" name="Right Brace 40">
            <a:extLst>
              <a:ext uri="{FF2B5EF4-FFF2-40B4-BE49-F238E27FC236}">
                <a16:creationId xmlns:a16="http://schemas.microsoft.com/office/drawing/2014/main" id="{56D36F30-03B9-E8DB-9C90-E6D6E55296D8}"/>
              </a:ext>
            </a:extLst>
          </p:cNvPr>
          <p:cNvSpPr/>
          <p:nvPr/>
        </p:nvSpPr>
        <p:spPr>
          <a:xfrm>
            <a:off x="10878183" y="4837382"/>
            <a:ext cx="360110" cy="10088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Theoretical Background (contd.)</a:t>
            </a:r>
            <a:endParaRPr lang="ko-KR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텍스트 개체 틀 2">
                <a:extLst>
                  <a:ext uri="{FF2B5EF4-FFF2-40B4-BE49-F238E27FC236}">
                    <a16:creationId xmlns:a16="http://schemas.microsoft.com/office/drawing/2014/main" id="{B7C5CF78-48EC-4BE5-B00F-D971FEBDB35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96661" y="1754155"/>
                <a:ext cx="7490997" cy="431166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Last FTM interchange is used only for timestamp, not RTT estimation.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i="1" dirty="0"/>
                  <a:t>‘k’</a:t>
                </a:r>
                <a:r>
                  <a:rPr lang="en-US" altLang="ko-KR" dirty="0"/>
                  <a:t> numbers of the FTM-ACK process occur in one burst.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Final ‘</a:t>
                </a:r>
                <a:r>
                  <a:rPr lang="en-US" altLang="ko-KR" i="1" dirty="0"/>
                  <a:t>RTT’ is</a:t>
                </a:r>
                <a:r>
                  <a:rPr lang="en-US" altLang="ko-KR" dirty="0"/>
                  <a:t> the average value from the total FTM interchange. </a:t>
                </a:r>
              </a:p>
              <a:p>
                <a:endParaRPr lang="en-US" altLang="ko-KR" dirty="0"/>
              </a:p>
              <a:p>
                <a:r>
                  <a:rPr lang="en-US" dirty="0"/>
                  <a:t>The distance between the initiator and responder can be found by,</a:t>
                </a:r>
              </a:p>
              <a:p>
                <a:pPr marL="457200" lvl="1" indent="0">
                  <a:buNone/>
                </a:pPr>
                <a:r>
                  <a:rPr lang="en-US" b="0" i="1" dirty="0">
                    <a:effectLst/>
                    <a:latin typeface="Arial" panose="020B0604020202020204" pitchFamily="34" charset="0"/>
                  </a:rPr>
                  <a:t>                   d</a:t>
                </a:r>
                <a:r>
                  <a:rPr lang="en-US" b="0" i="1" baseline="-25000" dirty="0">
                    <a:effectLst/>
                    <a:latin typeface="Arial" panose="020B0604020202020204" pitchFamily="34" charset="0"/>
                  </a:rPr>
                  <a:t>m</a:t>
                </a:r>
                <a:r>
                  <a:rPr lang="en-US" b="0" i="1" dirty="0">
                    <a:effectLst/>
                    <a:latin typeface="Arial" panose="020B0604020202020204" pitchFamily="34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>
                        <a:effectLst/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𝑅𝑇𝑇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i="1" dirty="0">
                    <a:effectLst/>
                    <a:latin typeface="Arial" panose="020B0604020202020204" pitchFamily="34" charset="0"/>
                  </a:rPr>
                  <a:t>  where c is the speed of the light.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0" name="텍스트 개체 틀 2">
                <a:extLst>
                  <a:ext uri="{FF2B5EF4-FFF2-40B4-BE49-F238E27FC236}">
                    <a16:creationId xmlns:a16="http://schemas.microsoft.com/office/drawing/2014/main" id="{B7C5CF78-48EC-4BE5-B00F-D971FEBDB3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96661" y="1754155"/>
                <a:ext cx="7490997" cy="4311668"/>
              </a:xfrm>
              <a:blipFill>
                <a:blip r:embed="rId3"/>
                <a:stretch>
                  <a:fillRect l="-895" t="-2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47198A-1C54-8ECF-B7DC-4E125A33B980}"/>
              </a:ext>
            </a:extLst>
          </p:cNvPr>
          <p:cNvGrpSpPr/>
          <p:nvPr/>
        </p:nvGrpSpPr>
        <p:grpSpPr>
          <a:xfrm>
            <a:off x="8246473" y="1493790"/>
            <a:ext cx="4026603" cy="4572033"/>
            <a:chOff x="4406697" y="755823"/>
            <a:chExt cx="4054385" cy="477408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7B97D16-9B26-92BC-57B6-F7F423F6B9A8}"/>
                </a:ext>
              </a:extLst>
            </p:cNvPr>
            <p:cNvGrpSpPr/>
            <p:nvPr/>
          </p:nvGrpSpPr>
          <p:grpSpPr>
            <a:xfrm>
              <a:off x="4467818" y="755823"/>
              <a:ext cx="2945034" cy="4739649"/>
              <a:chOff x="4223153" y="918366"/>
              <a:chExt cx="2945034" cy="4739649"/>
            </a:xfrm>
          </p:grpSpPr>
          <p:pic>
            <p:nvPicPr>
              <p:cNvPr id="55" name="Picture 54" descr="A close-up of a cell phone&#10;&#10;Description automatically generated with medium confidence">
                <a:extLst>
                  <a:ext uri="{FF2B5EF4-FFF2-40B4-BE49-F238E27FC236}">
                    <a16:creationId xmlns:a16="http://schemas.microsoft.com/office/drawing/2014/main" id="{91DFDA95-9EE3-C267-65C7-EAF97A11C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4454337" y="1220540"/>
                <a:ext cx="326586" cy="589217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indoor, seat, white&#10;&#10;Description automatically generated">
                <a:extLst>
                  <a:ext uri="{FF2B5EF4-FFF2-40B4-BE49-F238E27FC236}">
                    <a16:creationId xmlns:a16="http://schemas.microsoft.com/office/drawing/2014/main" id="{90E8A93F-5834-1D6B-B51D-AA2F23E05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5498" y="918366"/>
                <a:ext cx="1165039" cy="1165039"/>
              </a:xfrm>
              <a:prstGeom prst="rect">
                <a:avLst/>
              </a:prstGeom>
            </p:spPr>
          </p:pic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8D31F69-434D-EE22-0A77-7350F6D34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7107" y="2010504"/>
                <a:ext cx="4424" cy="3647511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EB7BF6D4-D3E5-2751-6AEB-9A0F8C57C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8388" y="1988288"/>
                <a:ext cx="0" cy="366972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B1814E8-7776-8970-BCAD-93469CB1EF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7631" y="2281998"/>
                <a:ext cx="1910753" cy="17376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9C51A37C-5E01-2F63-56E7-20E187692D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8759" y="2621785"/>
                <a:ext cx="1910744" cy="39635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6562E55-E8BC-F87D-E14A-102C084BB5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5371" y="3962874"/>
                <a:ext cx="1910744" cy="21092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7841F6BB-2787-7F8E-78B4-F74F3CDBB3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17630" y="3230077"/>
                <a:ext cx="1910744" cy="41840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7FEE737-3D42-97F0-3E72-1CC18FA14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26500" y="4446555"/>
                <a:ext cx="1910744" cy="40011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E1C23A8-EA41-069C-AC4D-69037FA0AD91}"/>
                  </a:ext>
                </a:extLst>
              </p:cNvPr>
              <p:cNvSpPr txBox="1"/>
              <p:nvPr/>
            </p:nvSpPr>
            <p:spPr>
              <a:xfrm rot="407228">
                <a:off x="4881707" y="2106189"/>
                <a:ext cx="15523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Initial FTM request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8641D84-A22E-EE86-4845-E61E9416A9D4}"/>
                  </a:ext>
                </a:extLst>
              </p:cNvPr>
              <p:cNvSpPr txBox="1"/>
              <p:nvPr/>
            </p:nvSpPr>
            <p:spPr>
              <a:xfrm rot="20925277">
                <a:off x="5236509" y="2531419"/>
                <a:ext cx="56011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ACK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FCDF712-E2A4-91F8-125E-5E5E4A30F102}"/>
                  </a:ext>
                </a:extLst>
              </p:cNvPr>
              <p:cNvSpPr txBox="1"/>
              <p:nvPr/>
            </p:nvSpPr>
            <p:spPr>
              <a:xfrm>
                <a:off x="4223153" y="1796048"/>
                <a:ext cx="11650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(Initiator)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7C02D65-2C6B-31B2-749D-D9FF65F870B3}"/>
                  </a:ext>
                </a:extLst>
              </p:cNvPr>
              <p:cNvSpPr txBox="1"/>
              <p:nvPr/>
            </p:nvSpPr>
            <p:spPr>
              <a:xfrm>
                <a:off x="6003152" y="1757768"/>
                <a:ext cx="11650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(Responder)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DAEAF8B-3C9A-D75D-31BA-898FAFB73B34}"/>
                  </a:ext>
                </a:extLst>
              </p:cNvPr>
              <p:cNvSpPr txBox="1"/>
              <p:nvPr/>
            </p:nvSpPr>
            <p:spPr>
              <a:xfrm rot="20925277">
                <a:off x="5226985" y="3085866"/>
                <a:ext cx="15523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FTM_1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A6CC09F-73C9-C6C6-1610-E52CD174F748}"/>
                  </a:ext>
                </a:extLst>
              </p:cNvPr>
              <p:cNvSpPr txBox="1"/>
              <p:nvPr/>
            </p:nvSpPr>
            <p:spPr>
              <a:xfrm rot="20925277">
                <a:off x="5314380" y="4274783"/>
                <a:ext cx="15523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FTM_2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CA436F7-D8F1-85D2-0B6D-42EF7B62F77F}"/>
                  </a:ext>
                </a:extLst>
              </p:cNvPr>
              <p:cNvSpPr txBox="1"/>
              <p:nvPr/>
            </p:nvSpPr>
            <p:spPr>
              <a:xfrm rot="407228">
                <a:off x="5316730" y="3815072"/>
                <a:ext cx="5453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ACK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9670BE6B-4815-3F61-5CA8-4AEF16042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5372" y="5118501"/>
                <a:ext cx="1910743" cy="21080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5295619-E52C-FD20-4333-83EB82C1A23B}"/>
                  </a:ext>
                </a:extLst>
              </p:cNvPr>
              <p:cNvSpPr txBox="1"/>
              <p:nvPr/>
            </p:nvSpPr>
            <p:spPr>
              <a:xfrm rot="407228">
                <a:off x="5339773" y="4971281"/>
                <a:ext cx="5453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ACK</a:t>
                </a:r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F152CE62-76D6-B95C-F65E-30D7C9335955}"/>
                  </a:ext>
                </a:extLst>
              </p:cNvPr>
              <p:cNvCxnSpPr/>
              <p:nvPr/>
            </p:nvCxnSpPr>
            <p:spPr>
              <a:xfrm>
                <a:off x="4625015" y="3063006"/>
                <a:ext cx="1893002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0D09FE0-E1F0-9D08-E9F1-7EEC35345067}"/>
                  </a:ext>
                </a:extLst>
              </p:cNvPr>
              <p:cNvCxnSpPr/>
              <p:nvPr/>
            </p:nvCxnSpPr>
            <p:spPr>
              <a:xfrm>
                <a:off x="4635368" y="5441203"/>
                <a:ext cx="1893002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06809BC-88C0-587A-E871-FB8BA6318182}"/>
                  </a:ext>
                </a:extLst>
              </p:cNvPr>
              <p:cNvCxnSpPr/>
              <p:nvPr/>
            </p:nvCxnSpPr>
            <p:spPr>
              <a:xfrm>
                <a:off x="4625015" y="4317120"/>
                <a:ext cx="1893002" cy="0"/>
              </a:xfrm>
              <a:prstGeom prst="line">
                <a:avLst/>
              </a:prstGeom>
              <a:ln w="9525" cap="flat" cmpd="sng" algn="ctr">
                <a:solidFill>
                  <a:schemeClr val="accent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6268439-A19A-3C28-A978-3AB08BF5989C}"/>
                  </a:ext>
                </a:extLst>
              </p:cNvPr>
              <p:cNvSpPr txBox="1"/>
              <p:nvPr/>
            </p:nvSpPr>
            <p:spPr>
              <a:xfrm>
                <a:off x="6528371" y="3013266"/>
                <a:ext cx="492579" cy="2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i="1" baseline="-25000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2C3D98-EB72-3321-1A59-B18A390185E6}"/>
                </a:ext>
              </a:extLst>
            </p:cNvPr>
            <p:cNvSpPr txBox="1"/>
            <p:nvPr/>
          </p:nvSpPr>
          <p:spPr>
            <a:xfrm>
              <a:off x="5657749" y="5160575"/>
              <a:ext cx="590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…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D066CD-1CEF-9E8B-7BB2-C1657B954225}"/>
                </a:ext>
              </a:extLst>
            </p:cNvPr>
            <p:cNvSpPr txBox="1"/>
            <p:nvPr/>
          </p:nvSpPr>
          <p:spPr>
            <a:xfrm>
              <a:off x="6762683" y="2906850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1_1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00A7E6-43A9-F7DA-4FED-7A4F481BC2FE}"/>
                </a:ext>
              </a:extLst>
            </p:cNvPr>
            <p:cNvSpPr txBox="1"/>
            <p:nvPr/>
          </p:nvSpPr>
          <p:spPr>
            <a:xfrm>
              <a:off x="6802033" y="3880824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4_1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67C04C-243D-77CB-7506-3393CF6DA9DA}"/>
                </a:ext>
              </a:extLst>
            </p:cNvPr>
            <p:cNvSpPr txBox="1"/>
            <p:nvPr/>
          </p:nvSpPr>
          <p:spPr>
            <a:xfrm>
              <a:off x="4435923" y="3295432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2_1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0D0F09-118B-CFDE-2E43-DFD5736FB6CB}"/>
                </a:ext>
              </a:extLst>
            </p:cNvPr>
            <p:cNvSpPr txBox="1"/>
            <p:nvPr/>
          </p:nvSpPr>
          <p:spPr>
            <a:xfrm>
              <a:off x="4428987" y="3621251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3_1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B69C95E-5707-CB59-F462-31F4FC525C12}"/>
                </a:ext>
              </a:extLst>
            </p:cNvPr>
            <p:cNvSpPr txBox="1"/>
            <p:nvPr/>
          </p:nvSpPr>
          <p:spPr>
            <a:xfrm>
              <a:off x="6784307" y="4154577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1_2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42DABB-7B1D-2D26-B88C-38126DBBC474}"/>
                </a:ext>
              </a:extLst>
            </p:cNvPr>
            <p:cNvSpPr txBox="1"/>
            <p:nvPr/>
          </p:nvSpPr>
          <p:spPr>
            <a:xfrm>
              <a:off x="6813062" y="4992797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4_2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ADF20F-B4FC-CD88-C895-40FCAA2D9FD6}"/>
                </a:ext>
              </a:extLst>
            </p:cNvPr>
            <p:cNvSpPr txBox="1"/>
            <p:nvPr/>
          </p:nvSpPr>
          <p:spPr>
            <a:xfrm>
              <a:off x="4428979" y="4462500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2_2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E165A5-81B3-90CB-BB50-239E2E9E2DED}"/>
                </a:ext>
              </a:extLst>
            </p:cNvPr>
            <p:cNvSpPr txBox="1"/>
            <p:nvPr/>
          </p:nvSpPr>
          <p:spPr>
            <a:xfrm>
              <a:off x="4406697" y="4765994"/>
              <a:ext cx="873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t</a:t>
              </a:r>
              <a:r>
                <a:rPr lang="en-US" sz="1400" i="1" baseline="-25000" dirty="0"/>
                <a:t>3_2</a:t>
              </a:r>
            </a:p>
          </p:txBody>
        </p:sp>
        <p:sp>
          <p:nvSpPr>
            <p:cNvPr id="52" name="Right Brace 51">
              <a:extLst>
                <a:ext uri="{FF2B5EF4-FFF2-40B4-BE49-F238E27FC236}">
                  <a16:creationId xmlns:a16="http://schemas.microsoft.com/office/drawing/2014/main" id="{55BDFAA6-9B87-4224-A1B2-E551A0C85CA2}"/>
                </a:ext>
              </a:extLst>
            </p:cNvPr>
            <p:cNvSpPr/>
            <p:nvPr/>
          </p:nvSpPr>
          <p:spPr>
            <a:xfrm>
              <a:off x="7044961" y="2900462"/>
              <a:ext cx="362595" cy="127354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33C48E-523B-329A-1CA6-829EA7A7A387}"/>
                </a:ext>
              </a:extLst>
            </p:cNvPr>
            <p:cNvSpPr txBox="1"/>
            <p:nvPr/>
          </p:nvSpPr>
          <p:spPr>
            <a:xfrm>
              <a:off x="7345963" y="3372376"/>
              <a:ext cx="1035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1</a:t>
              </a:r>
              <a:r>
                <a:rPr lang="en-US" sz="1200" i="1" baseline="30000" dirty="0"/>
                <a:t>st</a:t>
              </a:r>
              <a:r>
                <a:rPr lang="en-US" sz="1200" i="1" dirty="0"/>
                <a:t> FTM </a:t>
              </a:r>
            </a:p>
            <a:p>
              <a:r>
                <a:rPr lang="en-US" sz="1200" i="1" dirty="0"/>
                <a:t>Interchange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1C7A54-CBFC-0E93-786A-0CA149254E7C}"/>
                </a:ext>
              </a:extLst>
            </p:cNvPr>
            <p:cNvSpPr txBox="1"/>
            <p:nvPr/>
          </p:nvSpPr>
          <p:spPr>
            <a:xfrm>
              <a:off x="7425896" y="4653116"/>
              <a:ext cx="1035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2</a:t>
              </a:r>
              <a:r>
                <a:rPr lang="en-US" sz="1200" i="1" baseline="30000" dirty="0"/>
                <a:t>nd</a:t>
              </a:r>
              <a:r>
                <a:rPr lang="en-US" sz="1200" i="1" dirty="0"/>
                <a:t> FTM </a:t>
              </a:r>
            </a:p>
            <a:p>
              <a:r>
                <a:rPr lang="en-US" sz="1200" i="1" dirty="0"/>
                <a:t>Interchange</a:t>
              </a:r>
            </a:p>
          </p:txBody>
        </p:sp>
      </p:grpSp>
      <p:sp>
        <p:nvSpPr>
          <p:cNvPr id="4" name="Right Brace 3">
            <a:extLst>
              <a:ext uri="{FF2B5EF4-FFF2-40B4-BE49-F238E27FC236}">
                <a16:creationId xmlns:a16="http://schemas.microsoft.com/office/drawing/2014/main" id="{998739A3-DF16-A52C-C9C5-80DF216B6A53}"/>
              </a:ext>
            </a:extLst>
          </p:cNvPr>
          <p:cNvSpPr/>
          <p:nvPr/>
        </p:nvSpPr>
        <p:spPr>
          <a:xfrm>
            <a:off x="10878183" y="4837382"/>
            <a:ext cx="360110" cy="10088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2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Theoretical Background (contd.)</a:t>
            </a:r>
            <a:endParaRPr lang="ko-KR" altLang="en-US" sz="2800" b="1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0212" y="1679945"/>
            <a:ext cx="11151788" cy="4327154"/>
          </a:xfrm>
        </p:spPr>
        <p:txBody>
          <a:bodyPr>
            <a:normAutofit/>
          </a:bodyPr>
          <a:lstStyle/>
          <a:p>
            <a:r>
              <a:rPr lang="en-US" altLang="ko-KR" dirty="0"/>
              <a:t>All clock systems in nature suffer from skew, drift, and jitter.</a:t>
            </a:r>
          </a:p>
          <a:p>
            <a:pPr algn="just"/>
            <a:r>
              <a:rPr lang="en-US" dirty="0"/>
              <a:t>Clock skew can occur due to the difference in clock frequencies of devices -or due to clock drift.</a:t>
            </a:r>
          </a:p>
          <a:p>
            <a:r>
              <a:rPr lang="en-US" altLang="ko-KR" dirty="0"/>
              <a:t>Device synchronization using IEE 8021.11mc; clocks may drift or skew over time.   </a:t>
            </a:r>
          </a:p>
          <a:p>
            <a:r>
              <a:rPr lang="en-US" altLang="ko-KR" dirty="0"/>
              <a:t>Measurement Noise also occurred due to random variation or error caused by device hardware, signal propagation, and environmental conditions.</a:t>
            </a:r>
          </a:p>
          <a:p>
            <a:r>
              <a:rPr lang="en-US" dirty="0"/>
              <a:t>Jitter is the deviation from the ideal or expected timing of a clock signal ca-used by various factors such as noise, interference, and other sources of sig-</a:t>
            </a:r>
            <a:r>
              <a:rPr lang="en-US" dirty="0" err="1"/>
              <a:t>nal</a:t>
            </a:r>
            <a:r>
              <a:rPr lang="en-US" dirty="0"/>
              <a:t> distortion.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88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Theoretical Background (contd.)</a:t>
            </a:r>
            <a:endParaRPr lang="ko-KR" altLang="en-US" sz="2800" b="1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0406" y="1694960"/>
            <a:ext cx="10812108" cy="433691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ko-KR" dirty="0"/>
              <a:t>Offset data can be calculated by using periodic offset calibration. </a:t>
            </a:r>
          </a:p>
          <a:p>
            <a:pPr algn="just"/>
            <a:endParaRPr lang="en-US" altLang="ko-KR" dirty="0"/>
          </a:p>
          <a:p>
            <a:pPr algn="just"/>
            <a:r>
              <a:rPr lang="en-US" dirty="0"/>
              <a:t>Collection of time-series RTT range readings at each reference point is </a:t>
            </a:r>
          </a:p>
          <a:p>
            <a:pPr marL="0" indent="0" algn="just">
              <a:buNone/>
            </a:pPr>
            <a:r>
              <a:rPr lang="en-US" dirty="0"/>
              <a:t>used to calibrate the range </a:t>
            </a:r>
            <a:r>
              <a:rPr lang="en-US" i="1" dirty="0" err="1"/>
              <a:t>d</a:t>
            </a:r>
            <a:r>
              <a:rPr lang="en-US" i="1" baseline="-25000" dirty="0" err="1"/>
              <a:t>offset</a:t>
            </a:r>
            <a:r>
              <a:rPr lang="en-US" b="1" dirty="0"/>
              <a:t> </a:t>
            </a:r>
            <a:r>
              <a:rPr lang="en-US" dirty="0"/>
              <a:t> which is calculated as follows:</a:t>
            </a:r>
          </a:p>
          <a:p>
            <a:pPr marL="0" indent="0" algn="just">
              <a:buNone/>
            </a:pPr>
            <a:endParaRPr lang="en-US" altLang="ko-KR" dirty="0"/>
          </a:p>
          <a:p>
            <a:pPr marL="0" indent="0" algn="just">
              <a:buNone/>
            </a:pPr>
            <a:endParaRPr lang="en-US" altLang="ko-KR" dirty="0"/>
          </a:p>
          <a:p>
            <a:pPr marL="0" indent="0" algn="just">
              <a:buNone/>
            </a:pPr>
            <a:endParaRPr lang="en-US" altLang="ko-KR" dirty="0"/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Finally, RTT range can be found by the following:</a:t>
            </a:r>
          </a:p>
          <a:p>
            <a:pPr marL="0" indent="0" algn="just">
              <a:buNone/>
            </a:pPr>
            <a:r>
              <a:rPr lang="en-US" altLang="ko-KR" dirty="0"/>
              <a:t>  </a:t>
            </a:r>
            <a:r>
              <a:rPr lang="en-US" altLang="ko-KR" sz="2100" i="1" dirty="0"/>
              <a:t>d= </a:t>
            </a:r>
            <a:r>
              <a:rPr lang="en-US" altLang="ko-KR" sz="2100" i="1" dirty="0" err="1"/>
              <a:t>d</a:t>
            </a:r>
            <a:r>
              <a:rPr lang="en-US" altLang="ko-KR" sz="2100" i="1" baseline="-25000" dirty="0" err="1"/>
              <a:t>m</a:t>
            </a:r>
            <a:r>
              <a:rPr lang="en-US" altLang="ko-KR" sz="2100" i="1" dirty="0" err="1"/>
              <a:t>-d</a:t>
            </a:r>
            <a:r>
              <a:rPr lang="en-US" altLang="ko-KR" sz="2100" i="1" baseline="-25000" dirty="0" err="1"/>
              <a:t>offset</a:t>
            </a:r>
            <a:r>
              <a:rPr lang="en-US" altLang="ko-KR" sz="2100" i="1" dirty="0" err="1"/>
              <a:t>+W</a:t>
            </a:r>
            <a:r>
              <a:rPr lang="en-US" altLang="ko-KR" sz="2100" i="1" dirty="0"/>
              <a:t>  </a:t>
            </a:r>
            <a:r>
              <a:rPr lang="en-US" altLang="ko-KR" dirty="0"/>
              <a:t>where W is the random measurement noise</a:t>
            </a:r>
            <a:r>
              <a:rPr lang="en-US" sz="1800" dirty="0">
                <a:effectLst/>
                <a:latin typeface="함초롬바탕"/>
              </a:rPr>
              <a:t>(Guo et al., 2019)</a:t>
            </a:r>
            <a:endParaRPr lang="en-US" altLang="ko-KR" baseline="-25000" dirty="0"/>
          </a:p>
          <a:p>
            <a:pPr marL="0" indent="0" algn="just">
              <a:buNone/>
            </a:pP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349CD-B684-243F-9F94-6D7D752AB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3429000"/>
            <a:ext cx="2933700" cy="102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A78F51-3BC9-91B4-5F88-8E25FAC70819}"/>
              </a:ext>
            </a:extLst>
          </p:cNvPr>
          <p:cNvSpPr txBox="1"/>
          <p:nvPr/>
        </p:nvSpPr>
        <p:spPr>
          <a:xfrm>
            <a:off x="4820662" y="3620184"/>
            <a:ext cx="639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where </a:t>
            </a:r>
            <a:r>
              <a:rPr lang="en-US" i="1" dirty="0" err="1"/>
              <a:t>d</a:t>
            </a:r>
            <a:r>
              <a:rPr lang="en-US" i="1" baseline="-25000" dirty="0" err="1"/>
              <a:t>m,k</a:t>
            </a:r>
            <a:r>
              <a:rPr lang="en-US" i="1" dirty="0"/>
              <a:t> </a:t>
            </a:r>
            <a:r>
              <a:rPr lang="en-US" dirty="0"/>
              <a:t>measurement at the reference point, and d is </a:t>
            </a:r>
          </a:p>
          <a:p>
            <a:r>
              <a:rPr lang="en-US" dirty="0"/>
              <a:t>the geometric range between the transmitter</a:t>
            </a:r>
          </a:p>
        </p:txBody>
      </p:sp>
    </p:spTree>
    <p:extLst>
      <p:ext uri="{BB962C8B-B14F-4D97-AF65-F5344CB8AC3E}">
        <p14:creationId xmlns:p14="http://schemas.microsoft.com/office/powerpoint/2010/main" val="4255750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Wi-Fi RTT Data Acquisition</a:t>
            </a: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8400" y="1427584"/>
            <a:ext cx="9729755" cy="457951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Collected Wi-Fi Round-Trip-Time (RTT) measurements between a mobile device and google Wi-Fi access points (AP).</a:t>
            </a:r>
          </a:p>
          <a:p>
            <a:pPr algn="just"/>
            <a:endParaRPr lang="en-US" dirty="0"/>
          </a:p>
          <a:p>
            <a:pPr algn="just"/>
            <a:r>
              <a:rPr lang="en-US" altLang="ko-KR" dirty="0"/>
              <a:t>The lowest latency of sending ranging requests from RTT-enabled smartphones is 100ms in theory. </a:t>
            </a:r>
          </a:p>
          <a:p>
            <a:pPr algn="just"/>
            <a:endParaRPr lang="en-US" altLang="ko-KR" dirty="0"/>
          </a:p>
          <a:p>
            <a:pPr algn="just"/>
            <a:r>
              <a:rPr lang="en-US" altLang="ko-KR" dirty="0"/>
              <a:t>Google recommended that the sampling interval should not be shorter than 200 </a:t>
            </a:r>
            <a:r>
              <a:rPr lang="en-US" altLang="ko-KR" dirty="0" err="1"/>
              <a:t>ms</a:t>
            </a:r>
            <a:r>
              <a:rPr lang="en-US" altLang="ko-KR" dirty="0"/>
              <a:t> to avoid collisions and other software problems.</a:t>
            </a:r>
            <a:r>
              <a:rPr lang="en-US" sz="1800" kern="100" dirty="0">
                <a:effectLst/>
                <a:latin typeface="함초롬바탕"/>
                <a:ea typeface="Malgun Gothic" panose="020B0503020000020004" pitchFamily="34" charset="-127"/>
                <a:cs typeface="Times New Roman" panose="02020603050405020304" pitchFamily="18" charset="0"/>
              </a:rPr>
              <a:t> (</a:t>
            </a:r>
            <a:r>
              <a:rPr lang="en-US" sz="1800" dirty="0">
                <a:latin typeface="함초롬바탕"/>
              </a:rPr>
              <a:t>Dong et al., 2022)</a:t>
            </a:r>
          </a:p>
          <a:p>
            <a:pPr algn="just"/>
            <a:endParaRPr lang="en-US" altLang="ko-KR" sz="1800" dirty="0">
              <a:latin typeface="함초롬바탕"/>
            </a:endParaRPr>
          </a:p>
          <a:p>
            <a:pPr algn="just"/>
            <a:r>
              <a:rPr lang="en-US" altLang="ko-KR" dirty="0"/>
              <a:t>We set the 200 </a:t>
            </a:r>
            <a:r>
              <a:rPr lang="en-US" altLang="ko-KR" dirty="0" err="1"/>
              <a:t>ms</a:t>
            </a:r>
            <a:r>
              <a:rPr lang="en-US" altLang="ko-KR" dirty="0"/>
              <a:t> latency, which means one sample per 200 </a:t>
            </a:r>
            <a:r>
              <a:rPr lang="en-US" altLang="ko-KR" dirty="0" err="1"/>
              <a:t>ms.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806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685B1-57CA-4967-AC15-7680EDF0AE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4630" y="391249"/>
            <a:ext cx="9601200" cy="457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latin typeface="+mj-ea"/>
              </a:rPr>
              <a:t>Wi-Fi RTT Data Acquisition (contd.)</a:t>
            </a:r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B7C5CF78-48EC-4BE5-B00F-D971FEBDB3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4074" y="1494781"/>
            <a:ext cx="5905824" cy="449644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Data collection work done in the </a:t>
            </a:r>
            <a:r>
              <a:rPr lang="en-US" dirty="0" err="1"/>
              <a:t>Loun-ge</a:t>
            </a:r>
            <a:r>
              <a:rPr lang="en-US" dirty="0"/>
              <a:t> room on the 8th floor of the IT1</a:t>
            </a:r>
            <a:br>
              <a:rPr lang="en-US" dirty="0"/>
            </a:br>
            <a:r>
              <a:rPr lang="en-US" dirty="0"/>
              <a:t>building at KNU.</a:t>
            </a:r>
          </a:p>
          <a:p>
            <a:pPr algn="just"/>
            <a:r>
              <a:rPr lang="en-US" dirty="0"/>
              <a:t>One smartphone Google Pixel 2 and 3 Google Pixel Nest Wi-Fi Router as an  Access point.</a:t>
            </a:r>
          </a:p>
          <a:p>
            <a:pPr algn="just"/>
            <a:r>
              <a:rPr lang="en-US" altLang="ko-KR" dirty="0"/>
              <a:t>Constructed the Reference points(RP) at every 1m difference in both axes. </a:t>
            </a:r>
          </a:p>
          <a:p>
            <a:pPr algn="just"/>
            <a:r>
              <a:rPr lang="en-US" dirty="0"/>
              <a:t>Access Points: 3 </a:t>
            </a:r>
          </a:p>
          <a:p>
            <a:pPr algn="just"/>
            <a:r>
              <a:rPr lang="en-US" dirty="0"/>
              <a:t>Reference Points: 36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8539A2-C077-4EB5-8B9C-5F178E8D15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7EBBCEB-2D73-4663-B13B-7979299FFA3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Picture 4" descr="Diagram">
            <a:extLst>
              <a:ext uri="{FF2B5EF4-FFF2-40B4-BE49-F238E27FC236}">
                <a16:creationId xmlns:a16="http://schemas.microsoft.com/office/drawing/2014/main" id="{D832B981-4F5E-D564-C8C2-FB0560291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60" y="22350"/>
            <a:ext cx="5219140" cy="6257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5BEC0-802A-387D-D60C-53AFE0D2FC57}"/>
              </a:ext>
            </a:extLst>
          </p:cNvPr>
          <p:cNvSpPr txBox="1"/>
          <p:nvPr/>
        </p:nvSpPr>
        <p:spPr>
          <a:xfrm>
            <a:off x="6469216" y="6087310"/>
            <a:ext cx="6056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Figure: Experiment Environment Map</a:t>
            </a:r>
          </a:p>
        </p:txBody>
      </p:sp>
    </p:spTree>
    <p:extLst>
      <p:ext uri="{BB962C8B-B14F-4D97-AF65-F5344CB8AC3E}">
        <p14:creationId xmlns:p14="http://schemas.microsoft.com/office/powerpoint/2010/main" val="137718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12780</TotalTime>
  <Words>2585</Words>
  <Application>Microsoft Office PowerPoint</Application>
  <PresentationFormat>Widescreen</PresentationFormat>
  <Paragraphs>374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맑은 고딕</vt:lpstr>
      <vt:lpstr>Söhne</vt:lpstr>
      <vt:lpstr>함초롬바탕</vt:lpstr>
      <vt:lpstr>Arial</vt:lpstr>
      <vt:lpstr>Calibri</vt:lpstr>
      <vt:lpstr>Cambria Math</vt:lpstr>
      <vt:lpstr>Courier New</vt:lpstr>
      <vt:lpstr>Wingdings</vt:lpstr>
      <vt:lpstr>Office 테마</vt:lpstr>
      <vt:lpstr>“Indoor Fingerprinting Based on Deep Neural Network and Random Forest with Calibrated Wi-Fi RTT "</vt:lpstr>
      <vt:lpstr>Contents</vt:lpstr>
      <vt:lpstr>Introduction</vt:lpstr>
      <vt:lpstr>Theoretical Background</vt:lpstr>
      <vt:lpstr>Theoretical Background (contd.)</vt:lpstr>
      <vt:lpstr>Theoretical Background (contd.)</vt:lpstr>
      <vt:lpstr>Theoretical Background (contd.)</vt:lpstr>
      <vt:lpstr>Wi-Fi RTT Data Acquisition</vt:lpstr>
      <vt:lpstr>Wi-Fi RTT Data Acquisition (contd.)</vt:lpstr>
      <vt:lpstr>Wi-Fi RTT Data Acquisition (contd.)</vt:lpstr>
      <vt:lpstr>Wi-Fi RTT Data Acquisition (contd.)</vt:lpstr>
      <vt:lpstr>Data Preprocessing</vt:lpstr>
      <vt:lpstr>Proposed Model Architecture</vt:lpstr>
      <vt:lpstr>DNN Model Training</vt:lpstr>
      <vt:lpstr>DNN Model Training(Contd.)</vt:lpstr>
      <vt:lpstr>Random Forest Algorithm training </vt:lpstr>
      <vt:lpstr>Random Forest Algorithm training (contd.) </vt:lpstr>
      <vt:lpstr>Result and Analysis</vt:lpstr>
      <vt:lpstr>Result and Analysis (contd.)</vt:lpstr>
      <vt:lpstr>Result and Analysis (contd.)</vt:lpstr>
      <vt:lpstr>Result and Analysis (contd.)</vt:lpstr>
      <vt:lpstr>Result and Analysis (contd.)</vt:lpstr>
      <vt:lpstr>Result and Analysis (contd.)</vt:lpstr>
      <vt:lpstr>Result and Analysis (contd.)</vt:lpstr>
      <vt:lpstr>Result and Analysis (contd.)</vt:lpstr>
      <vt:lpstr>Conclusion and Future Work</vt:lpstr>
      <vt:lpstr>References 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DNN-Based Learning for Improved Range Estimation in Wi-Fi RTT Measurements</dc:title>
  <dc:creator>LILA RANA</dc:creator>
  <cp:lastModifiedBy>LILA RANA</cp:lastModifiedBy>
  <cp:revision>556</cp:revision>
  <cp:lastPrinted>2020-07-23T04:41:46Z</cp:lastPrinted>
  <dcterms:created xsi:type="dcterms:W3CDTF">2018-09-03T11:29:32Z</dcterms:created>
  <dcterms:modified xsi:type="dcterms:W3CDTF">2023-05-01T07:13:01Z</dcterms:modified>
  <cp:contentStatus/>
</cp:coreProperties>
</file>